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8"/>
  </p:notesMasterIdLst>
  <p:sldIdLst>
    <p:sldId id="256" r:id="rId2"/>
    <p:sldId id="271" r:id="rId3"/>
    <p:sldId id="260" r:id="rId4"/>
    <p:sldId id="263" r:id="rId5"/>
    <p:sldId id="264" r:id="rId6"/>
    <p:sldId id="265" r:id="rId7"/>
    <p:sldId id="257" r:id="rId8"/>
    <p:sldId id="273" r:id="rId9"/>
    <p:sldId id="262" r:id="rId10"/>
    <p:sldId id="266" r:id="rId11"/>
    <p:sldId id="258" r:id="rId12"/>
    <p:sldId id="259" r:id="rId13"/>
    <p:sldId id="267" r:id="rId14"/>
    <p:sldId id="272"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283" autoAdjust="0"/>
  </p:normalViewPr>
  <p:slideViewPr>
    <p:cSldViewPr snapToGrid="0">
      <p:cViewPr varScale="1">
        <p:scale>
          <a:sx n="97" d="100"/>
          <a:sy n="97" d="100"/>
        </p:scale>
        <p:origin x="103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C5873-D24C-4289-9662-FA42647A19D0}"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42098-A74F-4C41-A234-1FBC56FB2F39}" type="slidenum">
              <a:rPr lang="en-US" smtClean="0"/>
              <a:t>‹#›</a:t>
            </a:fld>
            <a:endParaRPr lang="en-US"/>
          </a:p>
        </p:txBody>
      </p:sp>
    </p:spTree>
    <p:extLst>
      <p:ext uri="{BB962C8B-B14F-4D97-AF65-F5344CB8AC3E}">
        <p14:creationId xmlns:p14="http://schemas.microsoft.com/office/powerpoint/2010/main" val="1366584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Trish Girmus! Today I’m going to discuss the beloved actor Nic Cage and movie rating prediction using logistic regression modeling.</a:t>
            </a:r>
          </a:p>
        </p:txBody>
      </p:sp>
      <p:sp>
        <p:nvSpPr>
          <p:cNvPr id="4" name="Slide Number Placeholder 3"/>
          <p:cNvSpPr>
            <a:spLocks noGrp="1"/>
          </p:cNvSpPr>
          <p:nvPr>
            <p:ph type="sldNum" sz="quarter" idx="5"/>
          </p:nvPr>
        </p:nvSpPr>
        <p:spPr/>
        <p:txBody>
          <a:bodyPr/>
          <a:lstStyle/>
          <a:p>
            <a:fld id="{EF442098-A74F-4C41-A234-1FBC56FB2F39}" type="slidenum">
              <a:rPr lang="en-US" smtClean="0"/>
              <a:t>1</a:t>
            </a:fld>
            <a:endParaRPr lang="en-US"/>
          </a:p>
        </p:txBody>
      </p:sp>
    </p:spTree>
    <p:extLst>
      <p:ext uri="{BB962C8B-B14F-4D97-AF65-F5344CB8AC3E}">
        <p14:creationId xmlns:p14="http://schemas.microsoft.com/office/powerpoint/2010/main" val="1171698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Logistic Regression modeling was used for analysis. A train and test split set were created (for the genre ‘Drama’) to help prevent overfitting. Nine movies from the test set were randomly generated for prediction each time the model ran. For fields that were dropped,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reclassified_rating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feature was added. The test data set size was 35%, and the training data was 65%. True values were already known in the test dataset for the rating. The model would then try and predict those.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np.ravel</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is to avoid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sklearn</a:t>
            </a:r>
            <a:r>
              <a:rPr lang="en-US" sz="1800" dirty="0">
                <a:effectLst/>
                <a:latin typeface="Calibri" panose="020F0502020204030204" pitchFamily="34" charset="0"/>
                <a:ea typeface="Calibri" panose="020F0502020204030204" pitchFamily="34" charset="0"/>
                <a:cs typeface="Times New Roman" panose="02020603050405020304" pitchFamily="18" charset="0"/>
              </a:rPr>
              <a:t> error), the next step was to fit the model. From there, the model was used to predict the test data from the train data. </a:t>
            </a:r>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10</a:t>
            </a:fld>
            <a:endParaRPr lang="en-US"/>
          </a:p>
        </p:txBody>
      </p:sp>
    </p:spTree>
    <p:extLst>
      <p:ext uri="{BB962C8B-B14F-4D97-AF65-F5344CB8AC3E}">
        <p14:creationId xmlns:p14="http://schemas.microsoft.com/office/powerpoint/2010/main" val="3499265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 confusion matrix was created for ratings in the test dataset from the predicted dataset. The accuracy of prediction showed whether the test dataset had a rating greater than the average of 6.0. The model ran 10 times, and as seen in this visualization, the mean model accuracy was 72.5%, and the variance of model accuracy was 3.40%.</a:t>
            </a:r>
          </a:p>
          <a:p>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11</a:t>
            </a:fld>
            <a:endParaRPr lang="en-US"/>
          </a:p>
        </p:txBody>
      </p:sp>
    </p:spTree>
    <p:extLst>
      <p:ext uri="{BB962C8B-B14F-4D97-AF65-F5344CB8AC3E}">
        <p14:creationId xmlns:p14="http://schemas.microsoft.com/office/powerpoint/2010/main" val="4107281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When the model was executed on the dataset to predict the test data, the backup copy of the original dataset was used to see the movie title. This was because [title] feature was dropped when the model was created. Another confusion matrix was created to determine the prediction accuracy. As seen this visualization, this model also ran 10 times, with a mean prediction accuracy of 71.40% and a variance of prediction accuracy of 1.13%.</a:t>
            </a:r>
          </a:p>
          <a:p>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12</a:t>
            </a:fld>
            <a:endParaRPr lang="en-US"/>
          </a:p>
        </p:txBody>
      </p:sp>
    </p:spTree>
    <p:extLst>
      <p:ext uri="{BB962C8B-B14F-4D97-AF65-F5344CB8AC3E}">
        <p14:creationId xmlns:p14="http://schemas.microsoft.com/office/powerpoint/2010/main" val="1162765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means for both model and prediction accuracies showed favorable results and conclusions can be drawn. While predicting nine out of 15 movies may seem like a stretch on a project like this, predictions in life may be made on something much less. It is important to note however, that a conclusion cannot be made running the model only one time. Using the subset of movies from the genre ‘Drama’ showed confidence that a predicted rating is higher than the average rating, which was 6.0 (when ran 10 times). </a:t>
            </a:r>
          </a:p>
          <a:p>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13</a:t>
            </a:fld>
            <a:endParaRPr lang="en-US"/>
          </a:p>
        </p:txBody>
      </p:sp>
    </p:spTree>
    <p:extLst>
      <p:ext uri="{BB962C8B-B14F-4D97-AF65-F5344CB8AC3E}">
        <p14:creationId xmlns:p14="http://schemas.microsoft.com/office/powerpoint/2010/main" val="25415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 future use might be to try the model with a different actor and find additional features for prediction. Another idea with the existing dataset would be using the feature [votes] instead of [rating] to predict. Or, instead of reclassifying and assigning the genre with the most instances, use any movie regardless of genre.</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It is recommended to iterate the existing model at least 100 times to see what other results occur. I would also recommend using additional genres and running the model with those. Another type of modeling might be beneficial if trying to predict other features, such as sentiment analysis. Or possibly, using a time series study to see how many movies Nic Cage films a year and look at that as a new business problem. </a:t>
            </a:r>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14</a:t>
            </a:fld>
            <a:endParaRPr lang="en-US"/>
          </a:p>
        </p:txBody>
      </p:sp>
    </p:spTree>
    <p:extLst>
      <p:ext uri="{BB962C8B-B14F-4D97-AF65-F5344CB8AC3E}">
        <p14:creationId xmlns:p14="http://schemas.microsoft.com/office/powerpoint/2010/main" val="3602321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project was conducted for informative and entertainment purposes only, by sharing results of the predicted rating accuracy. Since this is not damaging to Nic Cage’s career, I do not feel there are any ethical implications working on this project based on those results. As the data contained categorical and numerical values, assumptions were applied due to the mixture of values. I tried to be as objective as possible when making those assumptions, however. As I continue to work more with data, I understand that those decisions can have an impact on the focus of the study, as well as those who participated in it. </a:t>
            </a:r>
          </a:p>
          <a:p>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15</a:t>
            </a:fld>
            <a:endParaRPr lang="en-US"/>
          </a:p>
        </p:txBody>
      </p:sp>
    </p:spTree>
    <p:extLst>
      <p:ext uri="{BB962C8B-B14F-4D97-AF65-F5344CB8AC3E}">
        <p14:creationId xmlns:p14="http://schemas.microsoft.com/office/powerpoint/2010/main" val="358112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Academy Award winner Nicolas Cage has had a successful career in acting since his first movie role in 1982. Over the span of his career, the movie star has acted in 104 movies across multiple genres. Those movies have attained various ratings averaging 6.0. In addition to acting, he has also added the titles of director and producer to his credits </a:t>
            </a:r>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2</a:t>
            </a:fld>
            <a:endParaRPr lang="en-US"/>
          </a:p>
        </p:txBody>
      </p:sp>
    </p:spTree>
    <p:extLst>
      <p:ext uri="{BB962C8B-B14F-4D97-AF65-F5344CB8AC3E}">
        <p14:creationId xmlns:p14="http://schemas.microsoft.com/office/powerpoint/2010/main" val="331932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business problem for this project is to predict randomly generated existing movie ratings to be higher than the average rating of all of his movie ratings, which was determined as 6.0. The movie genre ‘Drama’ was selected as the data to use for prediction. Logistic Regression modeling was used to predict the movie ratings.</a:t>
            </a:r>
          </a:p>
          <a:p>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3</a:t>
            </a:fld>
            <a:endParaRPr lang="en-US"/>
          </a:p>
        </p:txBody>
      </p:sp>
    </p:spTree>
    <p:extLst>
      <p:ext uri="{BB962C8B-B14F-4D97-AF65-F5344CB8AC3E}">
        <p14:creationId xmlns:p14="http://schemas.microsoft.com/office/powerpoint/2010/main" val="2056807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Secondary data for this project was collected through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Imdb</a:t>
            </a:r>
            <a:r>
              <a:rPr lang="en-US" sz="1800" dirty="0">
                <a:effectLst/>
                <a:latin typeface="Calibri" panose="020F0502020204030204" pitchFamily="34" charset="0"/>
                <a:ea typeface="Calibri" panose="020F0502020204030204" pitchFamily="34" charset="0"/>
                <a:cs typeface="Times New Roman" panose="02020603050405020304" pitchFamily="18" charset="0"/>
              </a:rPr>
              <a:t> movie database using the Cinemagoer package in Python. Overall, the data contained 32 features and 109 rows. All data used for the project was categorical and numerical. </a:t>
            </a:r>
          </a:p>
          <a:p>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4</a:t>
            </a:fld>
            <a:endParaRPr lang="en-US"/>
          </a:p>
        </p:txBody>
      </p:sp>
    </p:spTree>
    <p:extLst>
      <p:ext uri="{BB962C8B-B14F-4D97-AF65-F5344CB8AC3E}">
        <p14:creationId xmlns:p14="http://schemas.microsoft.com/office/powerpoint/2010/main" val="309641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Below lists the 32 features that are included in the dataset.</a:t>
            </a:r>
          </a:p>
        </p:txBody>
      </p:sp>
      <p:sp>
        <p:nvSpPr>
          <p:cNvPr id="4" name="Slide Number Placeholder 3"/>
          <p:cNvSpPr>
            <a:spLocks noGrp="1"/>
          </p:cNvSpPr>
          <p:nvPr>
            <p:ph type="sldNum" sz="quarter" idx="5"/>
          </p:nvPr>
        </p:nvSpPr>
        <p:spPr/>
        <p:txBody>
          <a:bodyPr/>
          <a:lstStyle/>
          <a:p>
            <a:fld id="{EF442098-A74F-4C41-A234-1FBC56FB2F39}" type="slidenum">
              <a:rPr lang="en-US" smtClean="0"/>
              <a:t>5</a:t>
            </a:fld>
            <a:endParaRPr lang="en-US"/>
          </a:p>
        </p:txBody>
      </p:sp>
    </p:spTree>
    <p:extLst>
      <p:ext uri="{BB962C8B-B14F-4D97-AF65-F5344CB8AC3E}">
        <p14:creationId xmlns:p14="http://schemas.microsoft.com/office/powerpoint/2010/main" val="128772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While analyzing the data, it was discovered that most of Nic Cage’s movies were categorized by multiple genres in alphabetical order. A histogram was created of the individual genres. Those genres were then contained in a dictionary indicating the instances of movies per genre. </a:t>
            </a:r>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6</a:t>
            </a:fld>
            <a:endParaRPr lang="en-US"/>
          </a:p>
        </p:txBody>
      </p:sp>
    </p:spTree>
    <p:extLst>
      <p:ext uri="{BB962C8B-B14F-4D97-AF65-F5344CB8AC3E}">
        <p14:creationId xmlns:p14="http://schemas.microsoft.com/office/powerpoint/2010/main" val="2845744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see here on this slide, 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top five genres with the most instances of movies were ‘Thriller’ at 33, followed by ‘Drama’ at 29, ‘Action’ at 27, ‘Comedy’ at 22, and ‘Crime’ at 18. A function was then created to assign the genre with the most instances from the group of multiple genres by replacing it as that only instance. Once this was completed, the next step was to find the top genres with the most instances for prediction. By using assumption and approximation, the decision was made to extract genres with 10 or more instances per movies only. This is because it was ideal for training and testing with more data to work with. The top genres with 10 or more instances per movies included: ‘Comedy’, ‘Crime’, ‘Drama’, ‘Thriller’, ‘Adventure’, ‘Romance’, ‘Fantasy’, ‘Action’, ‘Horror’, and ‘Mystery’. </a:t>
            </a:r>
          </a:p>
          <a:p>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7</a:t>
            </a:fld>
            <a:endParaRPr lang="en-US"/>
          </a:p>
        </p:txBody>
      </p:sp>
    </p:spTree>
    <p:extLst>
      <p:ext uri="{BB962C8B-B14F-4D97-AF65-F5344CB8AC3E}">
        <p14:creationId xmlns:p14="http://schemas.microsoft.com/office/powerpoint/2010/main" val="1798771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Movies with premiere dates for 2022, 2023 and TBA were also missing other values that were necessary for prediction. Unfortunately, this data would not be sufficient to use for predicting ratings and as a result, it was removed from the main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After removing, the dataset contained 33 features and 104 rows. </a:t>
            </a:r>
          </a:p>
          <a:p>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next step of data cleaning entailed adding numeric fields for the columns [runtimes] and [year]. Then, the ratings needed to be reclassified. As the average across all movies was a 6.0 (this was concluded from the histogram), it was determined that this would be the threshold as to whether a movie was a success or a failure. A new column was created 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reclassified_rtg</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the rating was equal to or greater than a 6.0, the function would return a 1. If the rating was below a 6.0, it would return a 0. The genre was then reclassified. As mentioned earlier, the multiple genres were listed in alphabetical order (versus an order of most genres listed first, next, last, etc.) in most of Cage’s movies. The genre ‘Thriller’ had the most instances with 55, followed by ‘Drama’ with 28, then ‘Comedy’ with 11, ‘Action’ with 8, ‘Fantasy’ with 1 &amp; ‘Horror’ with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 list of six fields were then created for regression: [title],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reassigned_genre</a:t>
            </a:r>
            <a:r>
              <a:rPr lang="en-US" sz="1800" dirty="0">
                <a:effectLst/>
                <a:latin typeface="Calibri" panose="020F0502020204030204" pitchFamily="34" charset="0"/>
                <a:ea typeface="Calibri" panose="020F0502020204030204" pitchFamily="34" charset="0"/>
                <a:cs typeface="Times New Roman" panose="02020603050405020304" pitchFamily="18" charset="0"/>
              </a:rPr>
              <a:t>], [votes],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runtimes_n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year_n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reclassified_rating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‘Drama’ genre was determined as the genre to be used for prediction. This decision was based on the genre containing the second highest number of instances and using ‘Thriller’ might appear to be biased. Using any genre lower than ‘Thriller’ or ‘Drama’ would not work for modeling with a smaller number of instances. Since there was no longer any data for prediction (it had to be removed as it had too many missing values in the predicted fields), a subset of four movies was selected from the ‘Drama’ genre and removed from the main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Ranges were then created for numeric features [votes], [runtimes], and [year] as these would be used as predictors. Percentiles from the histogram were used (minimum, 25, and 75). This was to ensure an objective method was used to reassign the numeric values to categorical variables (0, 1, 2). For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the four predicted movies, features [votes], [runtimes], and [years] were reclassified.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8</a:t>
            </a:fld>
            <a:endParaRPr lang="en-US"/>
          </a:p>
        </p:txBody>
      </p:sp>
    </p:spTree>
    <p:extLst>
      <p:ext uri="{BB962C8B-B14F-4D97-AF65-F5344CB8AC3E}">
        <p14:creationId xmlns:p14="http://schemas.microsoft.com/office/powerpoint/2010/main" val="3405324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selection of these four movies was a subjective decision. The movies that were chosen from the ‘Drama’ genre included: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Deadfall, The Runner, It Could Happen to You, and City of Angels.</a:t>
            </a:r>
            <a:endParaRPr lang="en-US" dirty="0"/>
          </a:p>
        </p:txBody>
      </p:sp>
      <p:sp>
        <p:nvSpPr>
          <p:cNvPr id="4" name="Slide Number Placeholder 3"/>
          <p:cNvSpPr>
            <a:spLocks noGrp="1"/>
          </p:cNvSpPr>
          <p:nvPr>
            <p:ph type="sldNum" sz="quarter" idx="5"/>
          </p:nvPr>
        </p:nvSpPr>
        <p:spPr/>
        <p:txBody>
          <a:bodyPr/>
          <a:lstStyle/>
          <a:p>
            <a:fld id="{EF442098-A74F-4C41-A234-1FBC56FB2F39}" type="slidenum">
              <a:rPr lang="en-US" smtClean="0"/>
              <a:t>9</a:t>
            </a:fld>
            <a:endParaRPr lang="en-US"/>
          </a:p>
        </p:txBody>
      </p:sp>
    </p:spTree>
    <p:extLst>
      <p:ext uri="{BB962C8B-B14F-4D97-AF65-F5344CB8AC3E}">
        <p14:creationId xmlns:p14="http://schemas.microsoft.com/office/powerpoint/2010/main" val="67663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47928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40485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530137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42020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0869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1141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304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4425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7513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0616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6/3/2022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9750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6/3/2022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59822419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ED120-B18F-269C-2098-1836D4E17422}"/>
              </a:ext>
            </a:extLst>
          </p:cNvPr>
          <p:cNvSpPr>
            <a:spLocks noGrp="1"/>
          </p:cNvSpPr>
          <p:nvPr>
            <p:ph type="ctrTitle"/>
          </p:nvPr>
        </p:nvSpPr>
        <p:spPr>
          <a:xfrm>
            <a:off x="838200" y="1122363"/>
            <a:ext cx="5334000" cy="2387600"/>
          </a:xfrm>
        </p:spPr>
        <p:txBody>
          <a:bodyPr>
            <a:normAutofit/>
          </a:bodyPr>
          <a:lstStyle/>
          <a:p>
            <a:pPr algn="l"/>
            <a:r>
              <a:rPr lang="en-US" dirty="0">
                <a:gradFill flip="none" rotWithShape="1">
                  <a:gsLst>
                    <a:gs pos="0">
                      <a:schemeClr val="accent5">
                        <a:alpha val="70000"/>
                      </a:schemeClr>
                    </a:gs>
                    <a:gs pos="100000">
                      <a:schemeClr val="accent1">
                        <a:alpha val="70000"/>
                      </a:schemeClr>
                    </a:gs>
                  </a:gsLst>
                  <a:lin ang="0" scaled="1"/>
                  <a:tileRect/>
                </a:gradFill>
              </a:rPr>
              <a:t>Nic Cage </a:t>
            </a:r>
            <a:br>
              <a:rPr lang="en-US" dirty="0">
                <a:gradFill flip="none" rotWithShape="1">
                  <a:gsLst>
                    <a:gs pos="0">
                      <a:schemeClr val="accent5">
                        <a:alpha val="70000"/>
                      </a:schemeClr>
                    </a:gs>
                    <a:gs pos="100000">
                      <a:schemeClr val="accent1">
                        <a:alpha val="70000"/>
                      </a:schemeClr>
                    </a:gs>
                  </a:gsLst>
                  <a:lin ang="0" scaled="1"/>
                  <a:tileRect/>
                </a:gradFill>
              </a:rPr>
            </a:br>
            <a:r>
              <a:rPr lang="en-US" dirty="0">
                <a:gradFill flip="none" rotWithShape="1">
                  <a:gsLst>
                    <a:gs pos="0">
                      <a:schemeClr val="accent5">
                        <a:alpha val="70000"/>
                      </a:schemeClr>
                    </a:gs>
                    <a:gs pos="100000">
                      <a:schemeClr val="accent1">
                        <a:alpha val="70000"/>
                      </a:schemeClr>
                    </a:gs>
                  </a:gsLst>
                  <a:lin ang="0" scaled="1"/>
                  <a:tileRect/>
                </a:gradFill>
              </a:rPr>
              <a:t>Movie Rating Prediction</a:t>
            </a:r>
          </a:p>
        </p:txBody>
      </p:sp>
      <p:sp>
        <p:nvSpPr>
          <p:cNvPr id="3" name="Subtitle 2">
            <a:extLst>
              <a:ext uri="{FF2B5EF4-FFF2-40B4-BE49-F238E27FC236}">
                <a16:creationId xmlns:a16="http://schemas.microsoft.com/office/drawing/2014/main" id="{AFF8CBE6-56D1-DC8C-7983-37CA48DCE0D6}"/>
              </a:ext>
            </a:extLst>
          </p:cNvPr>
          <p:cNvSpPr>
            <a:spLocks noGrp="1"/>
          </p:cNvSpPr>
          <p:nvPr>
            <p:ph type="subTitle" idx="1"/>
          </p:nvPr>
        </p:nvSpPr>
        <p:spPr>
          <a:xfrm>
            <a:off x="838200" y="3602038"/>
            <a:ext cx="5334000" cy="1655762"/>
          </a:xfrm>
        </p:spPr>
        <p:txBody>
          <a:bodyPr>
            <a:normAutofit/>
          </a:bodyPr>
          <a:lstStyle/>
          <a:p>
            <a:pPr algn="l"/>
            <a:r>
              <a:rPr lang="en-US" sz="2200" dirty="0">
                <a:solidFill>
                  <a:schemeClr val="tx2">
                    <a:alpha val="60000"/>
                  </a:schemeClr>
                </a:solidFill>
              </a:rPr>
              <a:t>With Logistic Regression Modeling</a:t>
            </a:r>
          </a:p>
          <a:p>
            <a:pPr algn="l"/>
            <a:endParaRPr lang="en-US" sz="2200" dirty="0">
              <a:solidFill>
                <a:schemeClr val="tx2">
                  <a:alpha val="60000"/>
                </a:schemeClr>
              </a:solidFill>
            </a:endParaRPr>
          </a:p>
          <a:p>
            <a:pPr algn="l"/>
            <a:endParaRPr lang="en-US" sz="2200" dirty="0">
              <a:solidFill>
                <a:schemeClr val="tx2">
                  <a:alpha val="60000"/>
                </a:schemeClr>
              </a:solidFill>
            </a:endParaRPr>
          </a:p>
        </p:txBody>
      </p:sp>
      <p:sp>
        <p:nvSpPr>
          <p:cNvPr id="28" name="Rectangle 27">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3670" y="533400"/>
            <a:ext cx="5231130" cy="5791199"/>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ack and white film board">
            <a:extLst>
              <a:ext uri="{FF2B5EF4-FFF2-40B4-BE49-F238E27FC236}">
                <a16:creationId xmlns:a16="http://schemas.microsoft.com/office/drawing/2014/main" id="{66451B2B-E006-25E2-9AFD-4F2293314360}"/>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31177" r="8529" b="1"/>
          <a:stretch/>
        </p:blipFill>
        <p:spPr>
          <a:xfrm>
            <a:off x="6503670" y="533400"/>
            <a:ext cx="5231130" cy="5791199"/>
          </a:xfrm>
          <a:prstGeom prst="rect">
            <a:avLst/>
          </a:prstGeom>
        </p:spPr>
      </p:pic>
      <p:sp>
        <p:nvSpPr>
          <p:cNvPr id="5" name="TextBox 4">
            <a:extLst>
              <a:ext uri="{FF2B5EF4-FFF2-40B4-BE49-F238E27FC236}">
                <a16:creationId xmlns:a16="http://schemas.microsoft.com/office/drawing/2014/main" id="{49B54FAB-F20B-5106-A265-1DF15ABF9E6C}"/>
              </a:ext>
            </a:extLst>
          </p:cNvPr>
          <p:cNvSpPr txBox="1"/>
          <p:nvPr/>
        </p:nvSpPr>
        <p:spPr>
          <a:xfrm>
            <a:off x="7189694" y="5257800"/>
            <a:ext cx="1461619" cy="646331"/>
          </a:xfrm>
          <a:prstGeom prst="rect">
            <a:avLst/>
          </a:prstGeom>
          <a:noFill/>
        </p:spPr>
        <p:txBody>
          <a:bodyPr wrap="none" rtlCol="0">
            <a:spAutoFit/>
          </a:bodyPr>
          <a:lstStyle/>
          <a:p>
            <a:r>
              <a:rPr lang="en-US" dirty="0">
                <a:solidFill>
                  <a:schemeClr val="bg1"/>
                </a:solidFill>
                <a:latin typeface="+mj-lt"/>
              </a:rPr>
              <a:t>Trish Girmus</a:t>
            </a:r>
          </a:p>
          <a:p>
            <a:r>
              <a:rPr lang="en-US" dirty="0">
                <a:solidFill>
                  <a:schemeClr val="bg1"/>
                </a:solidFill>
                <a:latin typeface="+mj-lt"/>
              </a:rPr>
              <a:t>June 3, 2022</a:t>
            </a:r>
          </a:p>
        </p:txBody>
      </p:sp>
      <p:pic>
        <p:nvPicPr>
          <p:cNvPr id="7" name="Video 6">
            <a:hlinkClick r:id="" action="ppaction://media"/>
            <a:extLst>
              <a:ext uri="{FF2B5EF4-FFF2-40B4-BE49-F238E27FC236}">
                <a16:creationId xmlns:a16="http://schemas.microsoft.com/office/drawing/2014/main" id="{4F403153-55A0-D132-F5B6-988D39B981F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280877" y="6174658"/>
            <a:ext cx="911121" cy="683341"/>
          </a:xfrm>
          <a:prstGeom prst="rect">
            <a:avLst/>
          </a:prstGeom>
        </p:spPr>
      </p:pic>
    </p:spTree>
    <p:extLst>
      <p:ext uri="{BB962C8B-B14F-4D97-AF65-F5344CB8AC3E}">
        <p14:creationId xmlns:p14="http://schemas.microsoft.com/office/powerpoint/2010/main" val="1600112674"/>
      </p:ext>
    </p:extLst>
  </p:cSld>
  <p:clrMapOvr>
    <a:masterClrMapping/>
  </p:clrMapOvr>
  <mc:AlternateContent xmlns:mc="http://schemas.openxmlformats.org/markup-compatibility/2006">
    <mc:Choice xmlns:p14="http://schemas.microsoft.com/office/powerpoint/2010/main" Requires="p14">
      <p:transition spd="slow" p14:dur="2000" advTm="9709"/>
    </mc:Choice>
    <mc:Fallback>
      <p:transition spd="slow" advTm="9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B341B-AB43-DEF3-03EC-34B31709C1D4}"/>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8314F275-BD9D-61A5-3597-816B84A44251}"/>
              </a:ext>
            </a:extLst>
          </p:cNvPr>
          <p:cNvSpPr>
            <a:spLocks noGrp="1"/>
          </p:cNvSpPr>
          <p:nvPr>
            <p:ph idx="1"/>
          </p:nvPr>
        </p:nvSpPr>
        <p:spPr/>
        <p:txBody>
          <a:bodyPr/>
          <a:lstStyle/>
          <a:p>
            <a:r>
              <a:rPr lang="en-US" dirty="0"/>
              <a:t>Logistic Regression used for analysis</a:t>
            </a:r>
          </a:p>
          <a:p>
            <a:r>
              <a:rPr lang="en-US" dirty="0"/>
              <a:t>Test and train split set created for genre ‘Drama’</a:t>
            </a:r>
          </a:p>
          <a:p>
            <a:r>
              <a:rPr lang="en-US" dirty="0"/>
              <a:t>Test size 35% / Train size 65%</a:t>
            </a:r>
          </a:p>
          <a:p>
            <a:r>
              <a:rPr lang="en-US" dirty="0"/>
              <a:t>Nine movies randomly selected for prediction</a:t>
            </a:r>
          </a:p>
          <a:p>
            <a:r>
              <a:rPr lang="en-US" dirty="0"/>
              <a:t>True values were already known for prediction</a:t>
            </a:r>
          </a:p>
          <a:p>
            <a:pPr marL="228600" indent="0">
              <a:buNone/>
            </a:pPr>
            <a:endParaRPr lang="en-US" dirty="0"/>
          </a:p>
          <a:p>
            <a:endParaRPr lang="en-US" dirty="0"/>
          </a:p>
        </p:txBody>
      </p:sp>
      <p:pic>
        <p:nvPicPr>
          <p:cNvPr id="10" name="Video 9">
            <a:hlinkClick r:id="" action="ppaction://media"/>
            <a:extLst>
              <a:ext uri="{FF2B5EF4-FFF2-40B4-BE49-F238E27FC236}">
                <a16:creationId xmlns:a16="http://schemas.microsoft.com/office/drawing/2014/main" id="{84E1D0B5-AFBE-33EC-23BA-4579763C2C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1071123" y="6017342"/>
            <a:ext cx="1120876" cy="840657"/>
          </a:xfrm>
          <a:prstGeom prst="rect">
            <a:avLst/>
          </a:prstGeom>
        </p:spPr>
      </p:pic>
    </p:spTree>
    <p:extLst>
      <p:ext uri="{BB962C8B-B14F-4D97-AF65-F5344CB8AC3E}">
        <p14:creationId xmlns:p14="http://schemas.microsoft.com/office/powerpoint/2010/main" val="2915075419"/>
      </p:ext>
    </p:extLst>
  </p:cSld>
  <p:clrMapOvr>
    <a:masterClrMapping/>
  </p:clrMapOvr>
  <mc:AlternateContent xmlns:mc="http://schemas.openxmlformats.org/markup-compatibility/2006">
    <mc:Choice xmlns:p14="http://schemas.microsoft.com/office/powerpoint/2010/main" Requires="p14">
      <p:transition spd="slow" p14:dur="2000" advTm="46356"/>
    </mc:Choice>
    <mc:Fallback>
      <p:transition spd="slow" advTm="46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ame 3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ame 36">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0801C-13D3-50DC-736B-AE173930485E}"/>
              </a:ext>
            </a:extLst>
          </p:cNvPr>
          <p:cNvSpPr>
            <a:spLocks noGrp="1"/>
          </p:cNvSpPr>
          <p:nvPr>
            <p:ph type="title"/>
          </p:nvPr>
        </p:nvSpPr>
        <p:spPr>
          <a:xfrm>
            <a:off x="1015482" y="918167"/>
            <a:ext cx="4287253" cy="2629119"/>
          </a:xfrm>
        </p:spPr>
        <p:txBody>
          <a:bodyPr vert="horz" lIns="91440" tIns="45720" rIns="91440" bIns="45720" rtlCol="0" anchor="b">
            <a:normAutofit/>
          </a:bodyPr>
          <a:lstStyle/>
          <a:p>
            <a:r>
              <a:rPr lang="en-US" sz="5400" dirty="0">
                <a:gradFill flip="none" rotWithShape="1">
                  <a:gsLst>
                    <a:gs pos="0">
                      <a:schemeClr val="accent5">
                        <a:alpha val="70000"/>
                      </a:schemeClr>
                    </a:gs>
                    <a:gs pos="100000">
                      <a:schemeClr val="accent1">
                        <a:alpha val="70000"/>
                      </a:schemeClr>
                    </a:gs>
                  </a:gsLst>
                  <a:lin ang="0" scaled="1"/>
                  <a:tileRect/>
                </a:gradFill>
              </a:rPr>
              <a:t>Model Accuracy</a:t>
            </a:r>
            <a:br>
              <a:rPr lang="en-US" sz="5400" dirty="0">
                <a:gradFill flip="none" rotWithShape="1">
                  <a:gsLst>
                    <a:gs pos="0">
                      <a:schemeClr val="accent5">
                        <a:alpha val="70000"/>
                      </a:schemeClr>
                    </a:gs>
                    <a:gs pos="100000">
                      <a:schemeClr val="accent1">
                        <a:alpha val="70000"/>
                      </a:schemeClr>
                    </a:gs>
                  </a:gsLst>
                  <a:lin ang="0" scaled="1"/>
                  <a:tileRect/>
                </a:gradFill>
              </a:rPr>
            </a:br>
            <a:r>
              <a:rPr lang="en-US" sz="2000" dirty="0">
                <a:gradFill flip="none" rotWithShape="1">
                  <a:gsLst>
                    <a:gs pos="0">
                      <a:schemeClr val="accent5">
                        <a:alpha val="70000"/>
                      </a:schemeClr>
                    </a:gs>
                    <a:gs pos="100000">
                      <a:schemeClr val="accent1">
                        <a:alpha val="70000"/>
                      </a:schemeClr>
                    </a:gs>
                  </a:gsLst>
                  <a:lin ang="0" scaled="1"/>
                  <a:tileRect/>
                </a:gradFill>
              </a:rPr>
              <a:t>Mean of model accuracy: 72.5%</a:t>
            </a:r>
            <a:br>
              <a:rPr lang="en-US" sz="2000" dirty="0">
                <a:gradFill flip="none" rotWithShape="1">
                  <a:gsLst>
                    <a:gs pos="0">
                      <a:schemeClr val="accent5">
                        <a:alpha val="70000"/>
                      </a:schemeClr>
                    </a:gs>
                    <a:gs pos="100000">
                      <a:schemeClr val="accent1">
                        <a:alpha val="70000"/>
                      </a:schemeClr>
                    </a:gs>
                  </a:gsLst>
                  <a:lin ang="0" scaled="1"/>
                  <a:tileRect/>
                </a:gradFill>
              </a:rPr>
            </a:br>
            <a:r>
              <a:rPr lang="en-US" sz="2000" dirty="0">
                <a:gradFill flip="none" rotWithShape="1">
                  <a:gsLst>
                    <a:gs pos="0">
                      <a:schemeClr val="accent5">
                        <a:alpha val="70000"/>
                      </a:schemeClr>
                    </a:gs>
                    <a:gs pos="100000">
                      <a:schemeClr val="accent1">
                        <a:alpha val="70000"/>
                      </a:schemeClr>
                    </a:gs>
                  </a:gsLst>
                  <a:lin ang="0" scaled="1"/>
                  <a:tileRect/>
                </a:gradFill>
              </a:rPr>
              <a:t>Variance of model accuracy: 3.40%</a:t>
            </a:r>
          </a:p>
        </p:txBody>
      </p:sp>
      <p:pic>
        <p:nvPicPr>
          <p:cNvPr id="5" name="Picture 4" descr="Graphical user interface, chart&#10;&#10;Description automatically generated">
            <a:extLst>
              <a:ext uri="{FF2B5EF4-FFF2-40B4-BE49-F238E27FC236}">
                <a16:creationId xmlns:a16="http://schemas.microsoft.com/office/drawing/2014/main" id="{8E98A53D-945C-F4ED-4A1B-FE7444278C5C}"/>
              </a:ext>
            </a:extLst>
          </p:cNvPr>
          <p:cNvPicPr>
            <a:picLocks noChangeAspect="1"/>
          </p:cNvPicPr>
          <p:nvPr/>
        </p:nvPicPr>
        <p:blipFill rotWithShape="1">
          <a:blip r:embed="rId5">
            <a:alphaModFix amt="90000"/>
          </a:blip>
          <a:srcRect b="10848"/>
          <a:stretch/>
        </p:blipFill>
        <p:spPr>
          <a:xfrm>
            <a:off x="5561814" y="1688421"/>
            <a:ext cx="5791986" cy="3098184"/>
          </a:xfrm>
          <a:prstGeom prst="rect">
            <a:avLst/>
          </a:prstGeom>
        </p:spPr>
      </p:pic>
      <p:sp>
        <p:nvSpPr>
          <p:cNvPr id="8" name="TextBox 7">
            <a:extLst>
              <a:ext uri="{FF2B5EF4-FFF2-40B4-BE49-F238E27FC236}">
                <a16:creationId xmlns:a16="http://schemas.microsoft.com/office/drawing/2014/main" id="{CEDFFB2B-76DD-8AA8-9EA4-82358F4FED78}"/>
              </a:ext>
            </a:extLst>
          </p:cNvPr>
          <p:cNvSpPr txBox="1"/>
          <p:nvPr/>
        </p:nvSpPr>
        <p:spPr>
          <a:xfrm>
            <a:off x="1015482" y="3818167"/>
            <a:ext cx="3711180" cy="369332"/>
          </a:xfrm>
          <a:prstGeom prst="rect">
            <a:avLst/>
          </a:prstGeom>
          <a:noFill/>
        </p:spPr>
        <p:txBody>
          <a:bodyPr wrap="square">
            <a:spAutoFit/>
          </a:bodyPr>
          <a:lstStyle/>
          <a:p>
            <a:pPr marL="457200" indent="-228600">
              <a:spcBef>
                <a:spcPts val="1000"/>
              </a:spcBef>
              <a:buClr>
                <a:schemeClr val="tx2">
                  <a:lumMod val="10000"/>
                  <a:lumOff val="90000"/>
                </a:schemeClr>
              </a:buClr>
              <a:buSzPct val="80000"/>
              <a:buFont typeface="Wingdings" panose="05000000000000000000" pitchFamily="2" charset="2"/>
              <a:buChar char="§"/>
            </a:pPr>
            <a:r>
              <a:rPr lang="en-US" dirty="0">
                <a:solidFill>
                  <a:schemeClr val="tx2">
                    <a:alpha val="60000"/>
                  </a:schemeClr>
                </a:solidFill>
              </a:rPr>
              <a:t>Model was run 10 times</a:t>
            </a:r>
          </a:p>
        </p:txBody>
      </p:sp>
      <p:pic>
        <p:nvPicPr>
          <p:cNvPr id="6" name="Video 5">
            <a:hlinkClick r:id="" action="ppaction://media"/>
            <a:extLst>
              <a:ext uri="{FF2B5EF4-FFF2-40B4-BE49-F238E27FC236}">
                <a16:creationId xmlns:a16="http://schemas.microsoft.com/office/drawing/2014/main" id="{F19ADFC2-995A-09B4-CC92-2E1319D69EE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982632" y="5950974"/>
            <a:ext cx="1209367" cy="907026"/>
          </a:xfrm>
          <a:prstGeom prst="rect">
            <a:avLst/>
          </a:prstGeom>
        </p:spPr>
      </p:pic>
    </p:spTree>
    <p:extLst>
      <p:ext uri="{BB962C8B-B14F-4D97-AF65-F5344CB8AC3E}">
        <p14:creationId xmlns:p14="http://schemas.microsoft.com/office/powerpoint/2010/main" val="2816886465"/>
      </p:ext>
    </p:extLst>
  </p:cSld>
  <p:clrMapOvr>
    <a:masterClrMapping/>
  </p:clrMapOvr>
  <mc:AlternateContent xmlns:mc="http://schemas.openxmlformats.org/markup-compatibility/2006">
    <mc:Choice xmlns:p14="http://schemas.microsoft.com/office/powerpoint/2010/main" Requires="p14">
      <p:transition spd="slow" p14:dur="2000" advTm="24942"/>
    </mc:Choice>
    <mc:Fallback>
      <p:transition spd="slow" advTm="24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BAA55E-CA99-5AFF-3FDE-8262D3A6F126}"/>
              </a:ext>
            </a:extLst>
          </p:cNvPr>
          <p:cNvPicPr>
            <a:picLocks noChangeAspect="1"/>
          </p:cNvPicPr>
          <p:nvPr/>
        </p:nvPicPr>
        <p:blipFill rotWithShape="1">
          <a:blip r:embed="rId5"/>
          <a:srcRect b="12354"/>
          <a:stretch/>
        </p:blipFill>
        <p:spPr>
          <a:xfrm>
            <a:off x="5528446" y="1814365"/>
            <a:ext cx="5562194" cy="2972239"/>
          </a:xfrm>
          <a:prstGeom prst="rect">
            <a:avLst/>
          </a:prstGeom>
        </p:spPr>
      </p:pic>
      <p:sp>
        <p:nvSpPr>
          <p:cNvPr id="6" name="Title 1">
            <a:extLst>
              <a:ext uri="{FF2B5EF4-FFF2-40B4-BE49-F238E27FC236}">
                <a16:creationId xmlns:a16="http://schemas.microsoft.com/office/drawing/2014/main" id="{FCEFC43F-E5E0-BB02-8605-00F0DD0B5300}"/>
              </a:ext>
            </a:extLst>
          </p:cNvPr>
          <p:cNvSpPr txBox="1">
            <a:spLocks/>
          </p:cNvSpPr>
          <p:nvPr/>
        </p:nvSpPr>
        <p:spPr>
          <a:xfrm>
            <a:off x="1015482" y="918167"/>
            <a:ext cx="4287253" cy="2629119"/>
          </a:xfrm>
          <a:prstGeom prst="rect">
            <a:avLst/>
          </a:prstGeom>
        </p:spPr>
        <p:txBody>
          <a:bodyPr vert="horz" lIns="91440" tIns="45720" rIns="91440" bIns="45720" rtlCol="0" anchor="b">
            <a:norm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US" sz="5400" dirty="0">
                <a:gradFill flip="none" rotWithShape="1">
                  <a:gsLst>
                    <a:gs pos="0">
                      <a:schemeClr val="accent5">
                        <a:alpha val="70000"/>
                      </a:schemeClr>
                    </a:gs>
                    <a:gs pos="100000">
                      <a:schemeClr val="accent1">
                        <a:alpha val="70000"/>
                      </a:schemeClr>
                    </a:gs>
                  </a:gsLst>
                  <a:lin ang="0" scaled="1"/>
                  <a:tileRect/>
                </a:gradFill>
              </a:rPr>
              <a:t>Prediction Accuracy</a:t>
            </a:r>
            <a:br>
              <a:rPr lang="en-US" sz="5400" dirty="0">
                <a:gradFill flip="none" rotWithShape="1">
                  <a:gsLst>
                    <a:gs pos="0">
                      <a:schemeClr val="accent5">
                        <a:alpha val="70000"/>
                      </a:schemeClr>
                    </a:gs>
                    <a:gs pos="100000">
                      <a:schemeClr val="accent1">
                        <a:alpha val="70000"/>
                      </a:schemeClr>
                    </a:gs>
                  </a:gsLst>
                  <a:lin ang="0" scaled="1"/>
                  <a:tileRect/>
                </a:gradFill>
              </a:rPr>
            </a:br>
            <a:r>
              <a:rPr lang="en-US" sz="2000" dirty="0">
                <a:gradFill flip="none" rotWithShape="1">
                  <a:gsLst>
                    <a:gs pos="0">
                      <a:schemeClr val="accent5">
                        <a:alpha val="70000"/>
                      </a:schemeClr>
                    </a:gs>
                    <a:gs pos="100000">
                      <a:schemeClr val="accent1">
                        <a:alpha val="70000"/>
                      </a:schemeClr>
                    </a:gs>
                  </a:gsLst>
                  <a:lin ang="0" scaled="1"/>
                  <a:tileRect/>
                </a:gradFill>
              </a:rPr>
              <a:t>Mean of prediction accuracy: 71.4%</a:t>
            </a:r>
            <a:br>
              <a:rPr lang="en-US" sz="2000" dirty="0">
                <a:gradFill flip="none" rotWithShape="1">
                  <a:gsLst>
                    <a:gs pos="0">
                      <a:schemeClr val="accent5">
                        <a:alpha val="70000"/>
                      </a:schemeClr>
                    </a:gs>
                    <a:gs pos="100000">
                      <a:schemeClr val="accent1">
                        <a:alpha val="70000"/>
                      </a:schemeClr>
                    </a:gs>
                  </a:gsLst>
                  <a:lin ang="0" scaled="1"/>
                  <a:tileRect/>
                </a:gradFill>
              </a:rPr>
            </a:br>
            <a:r>
              <a:rPr lang="en-US" sz="2000" dirty="0">
                <a:gradFill flip="none" rotWithShape="1">
                  <a:gsLst>
                    <a:gs pos="0">
                      <a:schemeClr val="accent5">
                        <a:alpha val="70000"/>
                      </a:schemeClr>
                    </a:gs>
                    <a:gs pos="100000">
                      <a:schemeClr val="accent1">
                        <a:alpha val="70000"/>
                      </a:schemeClr>
                    </a:gs>
                  </a:gsLst>
                  <a:lin ang="0" scaled="1"/>
                  <a:tileRect/>
                </a:gradFill>
              </a:rPr>
              <a:t>Variance of model accuracy: 1.13%</a:t>
            </a:r>
          </a:p>
        </p:txBody>
      </p:sp>
      <p:sp>
        <p:nvSpPr>
          <p:cNvPr id="7" name="TextBox 6">
            <a:extLst>
              <a:ext uri="{FF2B5EF4-FFF2-40B4-BE49-F238E27FC236}">
                <a16:creationId xmlns:a16="http://schemas.microsoft.com/office/drawing/2014/main" id="{3EAB7713-8804-038F-C45F-55C3F213F1D5}"/>
              </a:ext>
            </a:extLst>
          </p:cNvPr>
          <p:cNvSpPr txBox="1"/>
          <p:nvPr/>
        </p:nvSpPr>
        <p:spPr>
          <a:xfrm>
            <a:off x="1015482" y="3818167"/>
            <a:ext cx="3711180" cy="369332"/>
          </a:xfrm>
          <a:prstGeom prst="rect">
            <a:avLst/>
          </a:prstGeom>
          <a:noFill/>
        </p:spPr>
        <p:txBody>
          <a:bodyPr wrap="square">
            <a:spAutoFit/>
          </a:bodyPr>
          <a:lstStyle/>
          <a:p>
            <a:pPr marL="457200" indent="-228600">
              <a:spcBef>
                <a:spcPts val="1000"/>
              </a:spcBef>
              <a:buClr>
                <a:schemeClr val="tx2">
                  <a:lumMod val="10000"/>
                  <a:lumOff val="90000"/>
                </a:schemeClr>
              </a:buClr>
              <a:buSzPct val="80000"/>
              <a:buFont typeface="Wingdings" panose="05000000000000000000" pitchFamily="2" charset="2"/>
              <a:buChar char="§"/>
            </a:pPr>
            <a:r>
              <a:rPr lang="en-US" dirty="0">
                <a:solidFill>
                  <a:schemeClr val="tx2">
                    <a:alpha val="60000"/>
                  </a:schemeClr>
                </a:solidFill>
              </a:rPr>
              <a:t>Model was run 10 times</a:t>
            </a:r>
          </a:p>
        </p:txBody>
      </p:sp>
      <p:pic>
        <p:nvPicPr>
          <p:cNvPr id="9" name="Video 8">
            <a:hlinkClick r:id="" action="ppaction://media"/>
            <a:extLst>
              <a:ext uri="{FF2B5EF4-FFF2-40B4-BE49-F238E27FC236}">
                <a16:creationId xmlns:a16="http://schemas.microsoft.com/office/drawing/2014/main" id="{E3451C1D-16CD-8E4B-2EA4-2E150EB4739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169445" y="6091084"/>
            <a:ext cx="1022554" cy="766916"/>
          </a:xfrm>
          <a:prstGeom prst="rect">
            <a:avLst/>
          </a:prstGeom>
        </p:spPr>
      </p:pic>
    </p:spTree>
    <p:extLst>
      <p:ext uri="{BB962C8B-B14F-4D97-AF65-F5344CB8AC3E}">
        <p14:creationId xmlns:p14="http://schemas.microsoft.com/office/powerpoint/2010/main" val="3776986082"/>
      </p:ext>
    </p:extLst>
  </p:cSld>
  <p:clrMapOvr>
    <a:masterClrMapping/>
  </p:clrMapOvr>
  <mc:AlternateContent xmlns:mc="http://schemas.openxmlformats.org/markup-compatibility/2006">
    <mc:Choice xmlns:p14="http://schemas.microsoft.com/office/powerpoint/2010/main" Requires="p14">
      <p:transition spd="slow" p14:dur="2000" advTm="30363"/>
    </mc:Choice>
    <mc:Fallback>
      <p:transition spd="slow" advTm="30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3B68-5EC9-A7EC-88AD-C10F009C1D9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41C3504-A2A5-90F5-C38D-32F9B93A0637}"/>
              </a:ext>
            </a:extLst>
          </p:cNvPr>
          <p:cNvSpPr>
            <a:spLocks noGrp="1"/>
          </p:cNvSpPr>
          <p:nvPr>
            <p:ph idx="1"/>
          </p:nvPr>
        </p:nvSpPr>
        <p:spPr/>
        <p:txBody>
          <a:bodyPr/>
          <a:lstStyle/>
          <a:p>
            <a:r>
              <a:rPr lang="en-US" dirty="0"/>
              <a:t>Both models showed favorable results</a:t>
            </a:r>
          </a:p>
          <a:p>
            <a:r>
              <a:rPr lang="en-US" dirty="0"/>
              <a:t>Conclusion cannot be made running model only one time</a:t>
            </a:r>
          </a:p>
          <a:p>
            <a:r>
              <a:rPr lang="en-US" dirty="0"/>
              <a:t>Genre ‘Drama’ showed confidence that predicted rating is higher than average rating of movies (6.0)</a:t>
            </a:r>
          </a:p>
        </p:txBody>
      </p:sp>
      <p:pic>
        <p:nvPicPr>
          <p:cNvPr id="4" name="Video 3">
            <a:hlinkClick r:id="" action="ppaction://media"/>
            <a:extLst>
              <a:ext uri="{FF2B5EF4-FFF2-40B4-BE49-F238E27FC236}">
                <a16:creationId xmlns:a16="http://schemas.microsoft.com/office/drawing/2014/main" id="{716887EB-B76E-7959-62D2-6C85E63D4E6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1058013" y="6007510"/>
            <a:ext cx="1133986" cy="850490"/>
          </a:xfrm>
          <a:prstGeom prst="rect">
            <a:avLst/>
          </a:prstGeom>
        </p:spPr>
      </p:pic>
    </p:spTree>
    <p:extLst>
      <p:ext uri="{BB962C8B-B14F-4D97-AF65-F5344CB8AC3E}">
        <p14:creationId xmlns:p14="http://schemas.microsoft.com/office/powerpoint/2010/main" val="3648973015"/>
      </p:ext>
    </p:extLst>
  </p:cSld>
  <p:clrMapOvr>
    <a:masterClrMapping/>
  </p:clrMapOvr>
  <mc:AlternateContent xmlns:mc="http://schemas.openxmlformats.org/markup-compatibility/2006">
    <mc:Choice xmlns:p14="http://schemas.microsoft.com/office/powerpoint/2010/main" Requires="p14">
      <p:transition spd="slow" p14:dur="2000" advTm="30938"/>
    </mc:Choice>
    <mc:Fallback>
      <p:transition spd="slow" advTm="30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3B68-5EC9-A7EC-88AD-C10F009C1D9F}"/>
              </a:ext>
            </a:extLst>
          </p:cNvPr>
          <p:cNvSpPr>
            <a:spLocks noGrp="1"/>
          </p:cNvSpPr>
          <p:nvPr>
            <p:ph type="title"/>
          </p:nvPr>
        </p:nvSpPr>
        <p:spPr/>
        <p:txBody>
          <a:bodyPr/>
          <a:lstStyle/>
          <a:p>
            <a:r>
              <a:rPr lang="en-US" dirty="0"/>
              <a:t>Future Uses/Implementation Plan</a:t>
            </a:r>
          </a:p>
        </p:txBody>
      </p:sp>
      <p:sp>
        <p:nvSpPr>
          <p:cNvPr id="3" name="Content Placeholder 2">
            <a:extLst>
              <a:ext uri="{FF2B5EF4-FFF2-40B4-BE49-F238E27FC236}">
                <a16:creationId xmlns:a16="http://schemas.microsoft.com/office/drawing/2014/main" id="{141C3504-A2A5-90F5-C38D-32F9B93A0637}"/>
              </a:ext>
            </a:extLst>
          </p:cNvPr>
          <p:cNvSpPr>
            <a:spLocks noGrp="1"/>
          </p:cNvSpPr>
          <p:nvPr>
            <p:ph idx="1"/>
          </p:nvPr>
        </p:nvSpPr>
        <p:spPr/>
        <p:txBody>
          <a:bodyPr/>
          <a:lstStyle/>
          <a:p>
            <a:r>
              <a:rPr lang="en-US" dirty="0"/>
              <a:t>Run model with different actor and find additional features</a:t>
            </a:r>
          </a:p>
          <a:p>
            <a:r>
              <a:rPr lang="en-US" dirty="0"/>
              <a:t>- example using feature [votes]</a:t>
            </a:r>
          </a:p>
          <a:p>
            <a:r>
              <a:rPr lang="en-US" dirty="0"/>
              <a:t>Use any movie regardless or genre instead of reclassifying</a:t>
            </a:r>
          </a:p>
          <a:p>
            <a:r>
              <a:rPr lang="en-US" dirty="0"/>
              <a:t>Add more genres for prediction</a:t>
            </a:r>
          </a:p>
          <a:p>
            <a:r>
              <a:rPr lang="en-US" dirty="0"/>
              <a:t>Run model 100 times to see more results to see statistical outcomes</a:t>
            </a:r>
          </a:p>
        </p:txBody>
      </p:sp>
      <p:pic>
        <p:nvPicPr>
          <p:cNvPr id="4" name="Video 3">
            <a:hlinkClick r:id="" action="ppaction://media"/>
            <a:extLst>
              <a:ext uri="{FF2B5EF4-FFF2-40B4-BE49-F238E27FC236}">
                <a16:creationId xmlns:a16="http://schemas.microsoft.com/office/drawing/2014/main" id="{5584660C-361D-EE3C-D2DC-3F4C9505A55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1149781" y="6076336"/>
            <a:ext cx="1042218" cy="781664"/>
          </a:xfrm>
          <a:prstGeom prst="rect">
            <a:avLst/>
          </a:prstGeom>
        </p:spPr>
      </p:pic>
    </p:spTree>
    <p:extLst>
      <p:ext uri="{BB962C8B-B14F-4D97-AF65-F5344CB8AC3E}">
        <p14:creationId xmlns:p14="http://schemas.microsoft.com/office/powerpoint/2010/main" val="4278598619"/>
      </p:ext>
    </p:extLst>
  </p:cSld>
  <p:clrMapOvr>
    <a:masterClrMapping/>
  </p:clrMapOvr>
  <mc:AlternateContent xmlns:mc="http://schemas.openxmlformats.org/markup-compatibility/2006">
    <mc:Choice xmlns:p14="http://schemas.microsoft.com/office/powerpoint/2010/main" Requires="p14">
      <p:transition spd="slow" p14:dur="2000" advTm="44695"/>
    </mc:Choice>
    <mc:Fallback>
      <p:transition spd="slow" advTm="44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2248C-FCD8-916B-BB77-E1F79FBBDCA0}"/>
              </a:ext>
            </a:extLst>
          </p:cNvPr>
          <p:cNvSpPr>
            <a:spLocks noGrp="1"/>
          </p:cNvSpPr>
          <p:nvPr>
            <p:ph type="title"/>
          </p:nvPr>
        </p:nvSpPr>
        <p:spPr/>
        <p:txBody>
          <a:bodyPr/>
          <a:lstStyle/>
          <a:p>
            <a:r>
              <a:rPr lang="en-US" dirty="0"/>
              <a:t>Ethics</a:t>
            </a:r>
          </a:p>
        </p:txBody>
      </p:sp>
      <p:sp>
        <p:nvSpPr>
          <p:cNvPr id="3" name="Content Placeholder 2">
            <a:extLst>
              <a:ext uri="{FF2B5EF4-FFF2-40B4-BE49-F238E27FC236}">
                <a16:creationId xmlns:a16="http://schemas.microsoft.com/office/drawing/2014/main" id="{FEC41050-64D5-6BC0-03DA-B512FEC6C14C}"/>
              </a:ext>
            </a:extLst>
          </p:cNvPr>
          <p:cNvSpPr>
            <a:spLocks noGrp="1"/>
          </p:cNvSpPr>
          <p:nvPr>
            <p:ph idx="1"/>
          </p:nvPr>
        </p:nvSpPr>
        <p:spPr/>
        <p:txBody>
          <a:bodyPr/>
          <a:lstStyle/>
          <a:p>
            <a:r>
              <a:rPr lang="en-US" dirty="0"/>
              <a:t>Project was conducted for informative and entertainment purposes only – not intended to harm Nic Cage’s career</a:t>
            </a:r>
          </a:p>
          <a:p>
            <a:r>
              <a:rPr lang="en-US" dirty="0"/>
              <a:t>No ethical implications based on results</a:t>
            </a:r>
          </a:p>
          <a:p>
            <a:r>
              <a:rPr lang="en-US" dirty="0"/>
              <a:t>Assumptions were made due to mixed data (categorical and numerical)</a:t>
            </a:r>
          </a:p>
          <a:p>
            <a:r>
              <a:rPr lang="en-US" dirty="0"/>
              <a:t>Decision-making was made as objectively as possible</a:t>
            </a:r>
          </a:p>
        </p:txBody>
      </p:sp>
      <p:pic>
        <p:nvPicPr>
          <p:cNvPr id="5" name="Video 4">
            <a:hlinkClick r:id="" action="ppaction://media"/>
            <a:extLst>
              <a:ext uri="{FF2B5EF4-FFF2-40B4-BE49-F238E27FC236}">
                <a16:creationId xmlns:a16="http://schemas.microsoft.com/office/drawing/2014/main" id="{4103DD99-6EBD-6A89-708C-FE0BF91E34A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1071122" y="6017342"/>
            <a:ext cx="1120877" cy="840658"/>
          </a:xfrm>
          <a:prstGeom prst="rect">
            <a:avLst/>
          </a:prstGeom>
        </p:spPr>
      </p:pic>
    </p:spTree>
    <p:extLst>
      <p:ext uri="{BB962C8B-B14F-4D97-AF65-F5344CB8AC3E}">
        <p14:creationId xmlns:p14="http://schemas.microsoft.com/office/powerpoint/2010/main" val="3181616085"/>
      </p:ext>
    </p:extLst>
  </p:cSld>
  <p:clrMapOvr>
    <a:masterClrMapping/>
  </p:clrMapOvr>
  <mc:AlternateContent xmlns:mc="http://schemas.openxmlformats.org/markup-compatibility/2006">
    <mc:Choice xmlns:p14="http://schemas.microsoft.com/office/powerpoint/2010/main" Requires="p14">
      <p:transition spd="slow" p14:dur="2000" advTm="35450"/>
    </mc:Choice>
    <mc:Fallback>
      <p:transition spd="slow" advTm="35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4375-BABF-1519-10B3-56097BA56A8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25A43AC-F4C1-5C3C-01B9-0229571F7244}"/>
              </a:ext>
            </a:extLst>
          </p:cNvPr>
          <p:cNvSpPr>
            <a:spLocks noGrp="1"/>
          </p:cNvSpPr>
          <p:nvPr>
            <p:ph idx="1"/>
          </p:nvPr>
        </p:nvSpPr>
        <p:spPr>
          <a:xfrm>
            <a:off x="838199" y="2178657"/>
            <a:ext cx="10843727" cy="3998306"/>
          </a:xfrm>
        </p:spPr>
        <p:txBody>
          <a:bodyPr>
            <a:normAutofit fontScale="92500" lnSpcReduction="20000"/>
          </a:bodyPr>
          <a:lstStyle/>
          <a:p>
            <a:pPr marL="457200" marR="0" indent="-457200" algn="l">
              <a:lnSpc>
                <a:spcPct val="200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IMDb.com. (n.d.). </a:t>
            </a:r>
            <a:r>
              <a:rPr lang="en-US" sz="1800" b="1" i="1" dirty="0">
                <a:effectLst/>
                <a:latin typeface="Calibri" panose="020F0502020204030204" pitchFamily="34" charset="0"/>
                <a:ea typeface="Calibri" panose="020F0502020204030204" pitchFamily="34" charset="0"/>
                <a:cs typeface="Calibri" panose="020F0502020204030204" pitchFamily="34" charset="0"/>
              </a:rPr>
              <a:t>Nicolas Cage</a:t>
            </a:r>
            <a:r>
              <a:rPr lang="en-US" sz="1800" b="1" dirty="0">
                <a:effectLst/>
                <a:latin typeface="Calibri" panose="020F0502020204030204" pitchFamily="34" charset="0"/>
                <a:ea typeface="Calibri" panose="020F0502020204030204" pitchFamily="34" charset="0"/>
                <a:cs typeface="Calibri" panose="020F0502020204030204" pitchFamily="34" charset="0"/>
              </a:rPr>
              <a:t>. IMDb</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l">
              <a:lnSpc>
                <a:spcPct val="200000"/>
              </a:lnSpc>
              <a:spcBef>
                <a:spcPts val="0"/>
              </a:spcBef>
              <a:spcAft>
                <a:spcPts val="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Retrieved from https://www.imdb.com/name/nm0000115/bio?ref_=nm_ov_bio_sm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lnSpc>
                <a:spcPct val="200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Wikimedia Foundation. (2022, March 27). </a:t>
            </a:r>
            <a:r>
              <a:rPr lang="en-US" sz="1800" b="1" i="1" dirty="0">
                <a:effectLst/>
                <a:latin typeface="Calibri" panose="020F0502020204030204" pitchFamily="34" charset="0"/>
                <a:ea typeface="Calibri" panose="020F0502020204030204" pitchFamily="34" charset="0"/>
                <a:cs typeface="Calibri" panose="020F0502020204030204" pitchFamily="34" charset="0"/>
              </a:rPr>
              <a:t>List of awards and nominations received by Nicolas Cage</a:t>
            </a:r>
            <a:r>
              <a:rPr lang="en-US" sz="1800" b="1" dirty="0">
                <a:effectLst/>
                <a:latin typeface="Calibri" panose="020F0502020204030204" pitchFamily="34" charset="0"/>
                <a:ea typeface="Calibri" panose="020F0502020204030204" pitchFamily="34" charset="0"/>
                <a:cs typeface="Calibri" panose="020F0502020204030204" pitchFamily="34" charset="0"/>
              </a:rPr>
              <a:t>. Wikipedia. </a:t>
            </a:r>
            <a:r>
              <a:rPr lang="en-US" sz="1800" dirty="0">
                <a:effectLst/>
                <a:latin typeface="Calibri" panose="020F0502020204030204" pitchFamily="34" charset="0"/>
                <a:ea typeface="Calibri" panose="020F0502020204030204" pitchFamily="34" charset="0"/>
                <a:cs typeface="Calibri" panose="020F0502020204030204" pitchFamily="34" charset="0"/>
              </a:rPr>
              <a:t>Retrieved from https://en.wikipedia.org/wiki/List_of_awards_and_nominations_received_by_Nicolas_Cage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gn="l">
              <a:lnSpc>
                <a:spcPct val="200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Wikimedia Foundation. (2022, May 26). </a:t>
            </a:r>
            <a:r>
              <a:rPr lang="en-US" sz="1800" b="1" i="1" dirty="0">
                <a:effectLst/>
                <a:latin typeface="Calibri" panose="020F0502020204030204" pitchFamily="34" charset="0"/>
                <a:ea typeface="Calibri" panose="020F0502020204030204" pitchFamily="34" charset="0"/>
                <a:cs typeface="Calibri" panose="020F0502020204030204" pitchFamily="34" charset="0"/>
              </a:rPr>
              <a:t>Nicolas Cage</a:t>
            </a:r>
            <a:r>
              <a:rPr lang="en-US" sz="1800" b="1" dirty="0">
                <a:effectLst/>
                <a:latin typeface="Calibri" panose="020F0502020204030204" pitchFamily="34" charset="0"/>
                <a:ea typeface="Calibri" panose="020F0502020204030204" pitchFamily="34" charset="0"/>
                <a:cs typeface="Calibri" panose="020F0502020204030204" pitchFamily="34" charset="0"/>
              </a:rPr>
              <a:t>. Wikipedia.</a:t>
            </a:r>
            <a:r>
              <a:rPr lang="en-US" sz="1800" dirty="0">
                <a:effectLst/>
                <a:latin typeface="Calibri" panose="020F0502020204030204" pitchFamily="34" charset="0"/>
                <a:ea typeface="Calibri" panose="020F0502020204030204" pitchFamily="34" charset="0"/>
                <a:cs typeface="Calibri" panose="020F0502020204030204" pitchFamily="34" charset="0"/>
              </a:rPr>
              <a:t> </a:t>
            </a:r>
          </a:p>
          <a:p>
            <a:pPr marL="457200" marR="0" indent="-457200" algn="l">
              <a:lnSpc>
                <a:spcPct val="200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Retrieved from https://en.wikipedia.org/wiki/Nicolas_Cage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Cinemagoer.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PyPI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(n.d.). </a:t>
            </a:r>
            <a:r>
              <a:rPr lang="en-US" sz="1800" dirty="0">
                <a:effectLst/>
                <a:latin typeface="Calibri" panose="020F0502020204030204" pitchFamily="34" charset="0"/>
                <a:ea typeface="Calibri" panose="020F0502020204030204" pitchFamily="34" charset="0"/>
                <a:cs typeface="Times New Roman" panose="02020603050405020304" pitchFamily="18" charset="0"/>
              </a:rPr>
              <a:t>Retrieved from https://pypi.org/project/cinemagoer/.                                                              	- Used to retrieve data from IMDb database for Nicolas Cage person ID: 0000115</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46583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ame 9">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ame 13">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35241-F243-0A12-C9D4-743BC3DDA121}"/>
              </a:ext>
            </a:extLst>
          </p:cNvPr>
          <p:cNvSpPr>
            <a:spLocks noGrp="1"/>
          </p:cNvSpPr>
          <p:nvPr>
            <p:ph type="title"/>
          </p:nvPr>
        </p:nvSpPr>
        <p:spPr>
          <a:xfrm>
            <a:off x="838199" y="857251"/>
            <a:ext cx="4581525" cy="2076450"/>
          </a:xfrm>
        </p:spPr>
        <p:txBody>
          <a:bodyPr vert="horz" lIns="91440" tIns="45720" rIns="91440" bIns="45720" rtlCol="0" anchor="b">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Introduction</a:t>
            </a:r>
          </a:p>
        </p:txBody>
      </p:sp>
      <p:sp>
        <p:nvSpPr>
          <p:cNvPr id="4" name="Text Placeholder 3">
            <a:extLst>
              <a:ext uri="{FF2B5EF4-FFF2-40B4-BE49-F238E27FC236}">
                <a16:creationId xmlns:a16="http://schemas.microsoft.com/office/drawing/2014/main" id="{959E2BBC-603E-F452-DBB0-DE2D38B03A53}"/>
              </a:ext>
            </a:extLst>
          </p:cNvPr>
          <p:cNvSpPr>
            <a:spLocks noGrp="1"/>
          </p:cNvSpPr>
          <p:nvPr>
            <p:ph type="body" sz="half" idx="2"/>
          </p:nvPr>
        </p:nvSpPr>
        <p:spPr>
          <a:xfrm>
            <a:off x="838199" y="3190875"/>
            <a:ext cx="4581526" cy="2986087"/>
          </a:xfrm>
        </p:spPr>
        <p:txBody>
          <a:bodyPr vert="horz" lIns="91440" tIns="45720" rIns="91440" bIns="45720" rtlCol="0">
            <a:normAutofit/>
          </a:bodyPr>
          <a:lstStyle/>
          <a:p>
            <a:pPr marL="457200" indent="-228600">
              <a:buFont typeface="Wingdings" panose="05000000000000000000" pitchFamily="2" charset="2"/>
              <a:buChar char="§"/>
            </a:pPr>
            <a:r>
              <a:rPr lang="en-US" sz="1800" dirty="0">
                <a:solidFill>
                  <a:schemeClr val="tx2">
                    <a:alpha val="60000"/>
                  </a:schemeClr>
                </a:solidFill>
              </a:rPr>
              <a:t>Nic Cage has acted in 104 movies since 1982</a:t>
            </a:r>
          </a:p>
          <a:p>
            <a:pPr marL="457200" indent="-228600">
              <a:buFont typeface="Wingdings" panose="05000000000000000000" pitchFamily="2" charset="2"/>
              <a:buChar char="§"/>
            </a:pPr>
            <a:r>
              <a:rPr lang="en-US" sz="1800" dirty="0">
                <a:solidFill>
                  <a:schemeClr val="tx2">
                    <a:alpha val="60000"/>
                  </a:schemeClr>
                </a:solidFill>
              </a:rPr>
              <a:t>Movies are multiple genres and have various ratings (average rating of all movies is 6.0)</a:t>
            </a:r>
          </a:p>
          <a:p>
            <a:pPr marL="457200" indent="-228600">
              <a:buFont typeface="Wingdings" panose="05000000000000000000" pitchFamily="2" charset="2"/>
              <a:buChar char="§"/>
            </a:pPr>
            <a:r>
              <a:rPr lang="en-US" sz="1800" dirty="0">
                <a:solidFill>
                  <a:schemeClr val="tx2">
                    <a:alpha val="60000"/>
                  </a:schemeClr>
                </a:solidFill>
              </a:rPr>
              <a:t>Cage has had successful acting career along with roles of director and producer</a:t>
            </a:r>
          </a:p>
          <a:p>
            <a:pPr indent="-228600">
              <a:buFont typeface="Wingdings" panose="05000000000000000000" pitchFamily="2" charset="2"/>
              <a:buChar char="§"/>
            </a:pPr>
            <a:endParaRPr lang="en-US" sz="1800" dirty="0">
              <a:solidFill>
                <a:schemeClr val="tx2">
                  <a:alpha val="60000"/>
                </a:schemeClr>
              </a:solidFill>
            </a:endParaRPr>
          </a:p>
        </p:txBody>
      </p:sp>
      <p:pic>
        <p:nvPicPr>
          <p:cNvPr id="5" name="Picture 4">
            <a:extLst>
              <a:ext uri="{FF2B5EF4-FFF2-40B4-BE49-F238E27FC236}">
                <a16:creationId xmlns:a16="http://schemas.microsoft.com/office/drawing/2014/main" id="{650DC56D-E63C-0901-C166-F9DFDFD06B00}"/>
              </a:ext>
            </a:extLst>
          </p:cNvPr>
          <p:cNvPicPr>
            <a:picLocks noChangeAspect="1"/>
          </p:cNvPicPr>
          <p:nvPr/>
        </p:nvPicPr>
        <p:blipFill>
          <a:blip r:embed="rId5">
            <a:alphaModFix amt="90000"/>
          </a:blip>
          <a:stretch>
            <a:fillRect/>
          </a:stretch>
        </p:blipFill>
        <p:spPr>
          <a:xfrm>
            <a:off x="6330893" y="1424779"/>
            <a:ext cx="5022907" cy="3980653"/>
          </a:xfrm>
          <a:prstGeom prst="rect">
            <a:avLst/>
          </a:prstGeom>
        </p:spPr>
      </p:pic>
      <p:pic>
        <p:nvPicPr>
          <p:cNvPr id="6" name="Video 5">
            <a:hlinkClick r:id="" action="ppaction://media"/>
            <a:extLst>
              <a:ext uri="{FF2B5EF4-FFF2-40B4-BE49-F238E27FC236}">
                <a16:creationId xmlns:a16="http://schemas.microsoft.com/office/drawing/2014/main" id="{97CF7C04-3021-E3C1-C68F-C01FE31A2AD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808931" y="5820697"/>
            <a:ext cx="1383068" cy="1037302"/>
          </a:xfrm>
          <a:prstGeom prst="rect">
            <a:avLst/>
          </a:prstGeom>
        </p:spPr>
      </p:pic>
    </p:spTree>
    <p:extLst>
      <p:ext uri="{BB962C8B-B14F-4D97-AF65-F5344CB8AC3E}">
        <p14:creationId xmlns:p14="http://schemas.microsoft.com/office/powerpoint/2010/main" val="3966823837"/>
      </p:ext>
    </p:extLst>
  </p:cSld>
  <p:clrMapOvr>
    <a:masterClrMapping/>
  </p:clrMapOvr>
  <mc:AlternateContent xmlns:mc="http://schemas.openxmlformats.org/markup-compatibility/2006">
    <mc:Choice xmlns:p14="http://schemas.microsoft.com/office/powerpoint/2010/main" Requires="p14">
      <p:transition spd="slow" p14:dur="2000" advTm="23767"/>
    </mc:Choice>
    <mc:Fallback>
      <p:transition spd="slow" advTm="23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ame 28">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619CE-F8D7-0AB6-7F9C-02DA863744D1}"/>
              </a:ext>
            </a:extLst>
          </p:cNvPr>
          <p:cNvSpPr>
            <a:spLocks noGrp="1"/>
          </p:cNvSpPr>
          <p:nvPr>
            <p:ph type="title"/>
          </p:nvPr>
        </p:nvSpPr>
        <p:spPr>
          <a:xfrm>
            <a:off x="838200" y="857251"/>
            <a:ext cx="5890590" cy="2076450"/>
          </a:xfrm>
        </p:spPr>
        <p:txBody>
          <a:bodyPr anchor="b">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Business Problem</a:t>
            </a:r>
          </a:p>
        </p:txBody>
      </p:sp>
      <p:sp>
        <p:nvSpPr>
          <p:cNvPr id="3" name="Content Placeholder 2">
            <a:extLst>
              <a:ext uri="{FF2B5EF4-FFF2-40B4-BE49-F238E27FC236}">
                <a16:creationId xmlns:a16="http://schemas.microsoft.com/office/drawing/2014/main" id="{AF65E76D-F87A-DE70-042F-621BAC06B9EC}"/>
              </a:ext>
            </a:extLst>
          </p:cNvPr>
          <p:cNvSpPr>
            <a:spLocks noGrp="1"/>
          </p:cNvSpPr>
          <p:nvPr>
            <p:ph idx="1"/>
          </p:nvPr>
        </p:nvSpPr>
        <p:spPr>
          <a:xfrm>
            <a:off x="838199" y="3190875"/>
            <a:ext cx="5890591" cy="2986087"/>
          </a:xfrm>
        </p:spPr>
        <p:txBody>
          <a:bodyPr>
            <a:normAutofit/>
          </a:bodyPr>
          <a:lstStyle/>
          <a:p>
            <a:r>
              <a:rPr lang="en-US" sz="1800" dirty="0">
                <a:solidFill>
                  <a:schemeClr val="tx2">
                    <a:alpha val="60000"/>
                  </a:schemeClr>
                </a:solidFill>
              </a:rPr>
              <a:t>Predict randomly generated existing movie ratings will be higher than the average of all movie ratings</a:t>
            </a:r>
          </a:p>
          <a:p>
            <a:r>
              <a:rPr lang="en-US" sz="1800" dirty="0">
                <a:solidFill>
                  <a:schemeClr val="tx2">
                    <a:alpha val="60000"/>
                  </a:schemeClr>
                </a:solidFill>
              </a:rPr>
              <a:t>Average movie rating is a 6.0</a:t>
            </a:r>
          </a:p>
          <a:p>
            <a:r>
              <a:rPr lang="en-US" sz="1800" dirty="0">
                <a:solidFill>
                  <a:schemeClr val="tx2">
                    <a:alpha val="60000"/>
                  </a:schemeClr>
                </a:solidFill>
              </a:rPr>
              <a:t>Movie genre ‘Drama’ selected for movies to predict ratings from</a:t>
            </a:r>
          </a:p>
          <a:p>
            <a:r>
              <a:rPr lang="en-US" sz="1800" dirty="0">
                <a:solidFill>
                  <a:schemeClr val="tx2">
                    <a:alpha val="60000"/>
                  </a:schemeClr>
                </a:solidFill>
              </a:rPr>
              <a:t>Logistic Regression modeling used for prediction</a:t>
            </a:r>
          </a:p>
        </p:txBody>
      </p:sp>
      <p:pic>
        <p:nvPicPr>
          <p:cNvPr id="7" name="Picture 6" descr="A group of people posing for the camera&#10;&#10;Description automatically generated">
            <a:extLst>
              <a:ext uri="{FF2B5EF4-FFF2-40B4-BE49-F238E27FC236}">
                <a16:creationId xmlns:a16="http://schemas.microsoft.com/office/drawing/2014/main" id="{5E2C53C3-0468-124E-7308-B7FBD5B0A888}"/>
              </a:ext>
            </a:extLst>
          </p:cNvPr>
          <p:cNvPicPr>
            <a:picLocks noChangeAspect="1"/>
          </p:cNvPicPr>
          <p:nvPr/>
        </p:nvPicPr>
        <p:blipFill>
          <a:blip r:embed="rId5">
            <a:alphaModFix amt="90000"/>
          </a:blip>
          <a:stretch>
            <a:fillRect/>
          </a:stretch>
        </p:blipFill>
        <p:spPr>
          <a:xfrm>
            <a:off x="7236477" y="1941260"/>
            <a:ext cx="4117323" cy="2964472"/>
          </a:xfrm>
          <a:prstGeom prst="rect">
            <a:avLst/>
          </a:prstGeom>
        </p:spPr>
      </p:pic>
      <p:pic>
        <p:nvPicPr>
          <p:cNvPr id="9" name="Video 8">
            <a:hlinkClick r:id="" action="ppaction://media"/>
            <a:extLst>
              <a:ext uri="{FF2B5EF4-FFF2-40B4-BE49-F238E27FC236}">
                <a16:creationId xmlns:a16="http://schemas.microsoft.com/office/drawing/2014/main" id="{D76B39B8-E36D-779E-4593-A8A3E3CA266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795821" y="5810865"/>
            <a:ext cx="1396178" cy="1047134"/>
          </a:xfrm>
          <a:prstGeom prst="rect">
            <a:avLst/>
          </a:prstGeom>
        </p:spPr>
      </p:pic>
    </p:spTree>
    <p:extLst>
      <p:ext uri="{BB962C8B-B14F-4D97-AF65-F5344CB8AC3E}">
        <p14:creationId xmlns:p14="http://schemas.microsoft.com/office/powerpoint/2010/main" val="586840958"/>
      </p:ext>
    </p:extLst>
  </p:cSld>
  <p:clrMapOvr>
    <a:masterClrMapping/>
  </p:clrMapOvr>
  <mc:AlternateContent xmlns:mc="http://schemas.openxmlformats.org/markup-compatibility/2006">
    <mc:Choice xmlns:p14="http://schemas.microsoft.com/office/powerpoint/2010/main" Requires="p14">
      <p:transition spd="slow" p14:dur="2000" advTm="20952"/>
    </mc:Choice>
    <mc:Fallback>
      <p:transition spd="slow" advTm="20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A0D8-60C6-6B6F-3946-6D077134AAFA}"/>
              </a:ext>
            </a:extLst>
          </p:cNvPr>
          <p:cNvSpPr>
            <a:spLocks noGrp="1"/>
          </p:cNvSpPr>
          <p:nvPr>
            <p:ph type="title"/>
          </p:nvPr>
        </p:nvSpPr>
        <p:spPr/>
        <p:txBody>
          <a:bodyPr/>
          <a:lstStyle/>
          <a:p>
            <a:r>
              <a:rPr lang="en-US" dirty="0"/>
              <a:t>Data Explanation</a:t>
            </a:r>
          </a:p>
        </p:txBody>
      </p:sp>
      <p:sp>
        <p:nvSpPr>
          <p:cNvPr id="3" name="Content Placeholder 2">
            <a:extLst>
              <a:ext uri="{FF2B5EF4-FFF2-40B4-BE49-F238E27FC236}">
                <a16:creationId xmlns:a16="http://schemas.microsoft.com/office/drawing/2014/main" id="{F4E3E0D3-6880-5F89-88C5-6B64649617DC}"/>
              </a:ext>
            </a:extLst>
          </p:cNvPr>
          <p:cNvSpPr>
            <a:spLocks noGrp="1"/>
          </p:cNvSpPr>
          <p:nvPr>
            <p:ph idx="1"/>
          </p:nvPr>
        </p:nvSpPr>
        <p:spPr/>
        <p:txBody>
          <a:bodyPr/>
          <a:lstStyle/>
          <a:p>
            <a:r>
              <a:rPr lang="en-US" dirty="0"/>
              <a:t>Secondary data collected from IMDb movie database</a:t>
            </a:r>
          </a:p>
          <a:p>
            <a:r>
              <a:rPr lang="en-US" dirty="0"/>
              <a:t>Cinemagoer package in Python used for data collection</a:t>
            </a:r>
          </a:p>
          <a:p>
            <a:r>
              <a:rPr lang="en-US" dirty="0"/>
              <a:t>Data contained 32 features / 109 rows</a:t>
            </a:r>
          </a:p>
          <a:p>
            <a:r>
              <a:rPr lang="en-US" dirty="0"/>
              <a:t>Mixed data: categorical &amp; numerical</a:t>
            </a:r>
          </a:p>
        </p:txBody>
      </p:sp>
      <p:pic>
        <p:nvPicPr>
          <p:cNvPr id="4" name="Video 3">
            <a:hlinkClick r:id="" action="ppaction://media"/>
            <a:extLst>
              <a:ext uri="{FF2B5EF4-FFF2-40B4-BE49-F238E27FC236}">
                <a16:creationId xmlns:a16="http://schemas.microsoft.com/office/drawing/2014/main" id="{7EB21688-335C-FD5D-FFE1-98A330825A2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0805652" y="5818239"/>
            <a:ext cx="1386347" cy="1039760"/>
          </a:xfrm>
          <a:prstGeom prst="rect">
            <a:avLst/>
          </a:prstGeom>
        </p:spPr>
      </p:pic>
    </p:spTree>
    <p:extLst>
      <p:ext uri="{BB962C8B-B14F-4D97-AF65-F5344CB8AC3E}">
        <p14:creationId xmlns:p14="http://schemas.microsoft.com/office/powerpoint/2010/main" val="474651689"/>
      </p:ext>
    </p:extLst>
  </p:cSld>
  <p:clrMapOvr>
    <a:masterClrMapping/>
  </p:clrMapOvr>
  <mc:AlternateContent xmlns:mc="http://schemas.openxmlformats.org/markup-compatibility/2006">
    <mc:Choice xmlns:p14="http://schemas.microsoft.com/office/powerpoint/2010/main" Requires="p14">
      <p:transition spd="slow" p14:dur="2000" advTm="16799"/>
    </mc:Choice>
    <mc:Fallback>
      <p:transition spd="slow" advTm="16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5358-1EEF-8E92-4C3E-49155DE313B5}"/>
              </a:ext>
            </a:extLst>
          </p:cNvPr>
          <p:cNvSpPr>
            <a:spLocks noGrp="1"/>
          </p:cNvSpPr>
          <p:nvPr>
            <p:ph type="title"/>
          </p:nvPr>
        </p:nvSpPr>
        <p:spPr/>
        <p:txBody>
          <a:bodyPr/>
          <a:lstStyle/>
          <a:p>
            <a:r>
              <a:rPr lang="en-US" dirty="0"/>
              <a:t>Features:</a:t>
            </a:r>
          </a:p>
        </p:txBody>
      </p:sp>
      <p:sp>
        <p:nvSpPr>
          <p:cNvPr id="7" name="TextBox 6">
            <a:extLst>
              <a:ext uri="{FF2B5EF4-FFF2-40B4-BE49-F238E27FC236}">
                <a16:creationId xmlns:a16="http://schemas.microsoft.com/office/drawing/2014/main" id="{918AEC28-58C2-5999-49DD-4137901FD933}"/>
              </a:ext>
            </a:extLst>
          </p:cNvPr>
          <p:cNvSpPr txBox="1"/>
          <p:nvPr/>
        </p:nvSpPr>
        <p:spPr>
          <a:xfrm>
            <a:off x="838200" y="1637268"/>
            <a:ext cx="2082282" cy="646331"/>
          </a:xfrm>
          <a:prstGeom prst="rect">
            <a:avLst/>
          </a:prstGeom>
          <a:noFill/>
        </p:spPr>
        <p:txBody>
          <a:bodyPr wrap="square">
            <a:spAutoFit/>
          </a:bodyPr>
          <a:lstStyle/>
          <a:p>
            <a:r>
              <a:rPr lang="en-US" sz="3600" dirty="0">
                <a:gradFill flip="none" rotWithShape="1">
                  <a:gsLst>
                    <a:gs pos="0">
                      <a:schemeClr val="accent5"/>
                    </a:gs>
                    <a:gs pos="100000">
                      <a:schemeClr val="accent1">
                        <a:alpha val="70000"/>
                      </a:schemeClr>
                    </a:gs>
                  </a:gsLst>
                  <a:lin ang="0" scaled="1"/>
                  <a:tileRect/>
                </a:gradFill>
                <a:latin typeface="+mj-lt"/>
                <a:cs typeface="Angsana New" panose="02020603050405020304" pitchFamily="18" charset="-34"/>
              </a:rPr>
              <a:t>32 Total</a:t>
            </a:r>
          </a:p>
        </p:txBody>
      </p:sp>
      <p:sp>
        <p:nvSpPr>
          <p:cNvPr id="9" name="TextBox 8">
            <a:extLst>
              <a:ext uri="{FF2B5EF4-FFF2-40B4-BE49-F238E27FC236}">
                <a16:creationId xmlns:a16="http://schemas.microsoft.com/office/drawing/2014/main" id="{D3D7FBCA-E6E6-5E82-4AD9-CC579E30AA25}"/>
              </a:ext>
            </a:extLst>
          </p:cNvPr>
          <p:cNvSpPr txBox="1"/>
          <p:nvPr/>
        </p:nvSpPr>
        <p:spPr>
          <a:xfrm>
            <a:off x="6723476" y="2221848"/>
            <a:ext cx="4154454" cy="3245376"/>
          </a:xfrm>
          <a:prstGeom prst="rect">
            <a:avLst/>
          </a:prstGeom>
          <a:noFill/>
        </p:spPr>
        <p:txBody>
          <a:bodyPr wrap="square">
            <a:spAutoFit/>
          </a:bodyPr>
          <a:lstStyle/>
          <a:p>
            <a:pPr marL="171450" indent="-171450">
              <a:lnSpc>
                <a:spcPct val="107000"/>
              </a:lnSpc>
              <a:buFont typeface="Arial" panose="020B0604020202020204" pitchFamily="34" charset="0"/>
              <a:buChar char="•"/>
            </a:pPr>
            <a:r>
              <a:rPr lang="en-US" sz="1200" dirty="0">
                <a:solidFill>
                  <a:schemeClr val="tx2">
                    <a:alpha val="70000"/>
                  </a:schemeClr>
                </a:solidFill>
              </a:rPr>
              <a:t>Casting Director [casting director]</a:t>
            </a:r>
          </a:p>
          <a:p>
            <a:pPr marL="171450" indent="-171450">
              <a:lnSpc>
                <a:spcPct val="107000"/>
              </a:lnSpc>
              <a:buFont typeface="Arial" panose="020B0604020202020204" pitchFamily="34" charset="0"/>
              <a:buChar char="•"/>
            </a:pPr>
            <a:r>
              <a:rPr lang="en-US" sz="1200" dirty="0">
                <a:solidFill>
                  <a:schemeClr val="tx2">
                    <a:alpha val="70000"/>
                  </a:schemeClr>
                </a:solidFill>
              </a:rPr>
              <a:t>Art Direction [art direction]</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Costume Designer [costume designer]</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Make Up [make up]</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Production Manager [production manager]</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Assistant Director [assistant director]</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Art Department [art department]</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Sound Crew [sound crew] </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Special Effects [special effects]</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Visual Effects [visual effects]</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Stunt Performer [stunt performer] </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Production Companies [production companies] </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Distributors [distributors]</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Special Effects Companies [special effects companies]</a:t>
            </a:r>
          </a:p>
          <a:p>
            <a:pPr marL="171450" marR="0" lvl="0" indent="-171450">
              <a:lnSpc>
                <a:spcPct val="107000"/>
              </a:lnSpc>
              <a:spcBef>
                <a:spcPts val="0"/>
              </a:spcBef>
              <a:spcAft>
                <a:spcPts val="0"/>
              </a:spcAft>
              <a:buFont typeface="Arial" panose="020B0604020202020204" pitchFamily="34" charset="0"/>
              <a:buChar char="•"/>
            </a:pPr>
            <a:r>
              <a:rPr lang="en-US" sz="1200" dirty="0">
                <a:solidFill>
                  <a:schemeClr val="tx2">
                    <a:alpha val="70000"/>
                  </a:schemeClr>
                </a:solidFill>
              </a:rPr>
              <a:t>Other Companies [other companies]</a:t>
            </a:r>
          </a:p>
          <a:p>
            <a:pPr marL="171450" marR="0" lvl="0" indent="-171450">
              <a:lnSpc>
                <a:spcPct val="107000"/>
              </a:lnSpc>
              <a:spcBef>
                <a:spcPts val="0"/>
              </a:spcBef>
              <a:spcAft>
                <a:spcPts val="800"/>
              </a:spcAft>
              <a:buFont typeface="Arial" panose="020B0604020202020204" pitchFamily="34" charset="0"/>
              <a:buChar char="•"/>
            </a:pPr>
            <a:r>
              <a:rPr lang="en-US" sz="1200" dirty="0">
                <a:solidFill>
                  <a:schemeClr val="tx2">
                    <a:alpha val="70000"/>
                  </a:schemeClr>
                </a:solidFill>
              </a:rPr>
              <a:t>Original Air Date [original air date]</a:t>
            </a:r>
          </a:p>
        </p:txBody>
      </p:sp>
      <p:sp>
        <p:nvSpPr>
          <p:cNvPr id="11" name="TextBox 10">
            <a:extLst>
              <a:ext uri="{FF2B5EF4-FFF2-40B4-BE49-F238E27FC236}">
                <a16:creationId xmlns:a16="http://schemas.microsoft.com/office/drawing/2014/main" id="{E9F74BA1-C0A2-293B-E91D-E71310774641}"/>
              </a:ext>
            </a:extLst>
          </p:cNvPr>
          <p:cNvSpPr txBox="1"/>
          <p:nvPr/>
        </p:nvSpPr>
        <p:spPr>
          <a:xfrm>
            <a:off x="3024666" y="2221207"/>
            <a:ext cx="3450770" cy="3242939"/>
          </a:xfrm>
          <a:prstGeom prst="rect">
            <a:avLst/>
          </a:prstGeom>
          <a:noFill/>
        </p:spPr>
        <p:txBody>
          <a:bodyPr wrap="square">
            <a:spAutoFit/>
          </a:bodyPr>
          <a:lstStyle/>
          <a:p>
            <a:pPr marL="171450" indent="-171450">
              <a:lnSpc>
                <a:spcPct val="107000"/>
              </a:lnSpc>
              <a:spcBef>
                <a:spcPts val="0"/>
              </a:spcBef>
              <a:buFont typeface="Arial" panose="020B0604020202020204" pitchFamily="34" charset="0"/>
              <a:buChar char="•"/>
            </a:pPr>
            <a:r>
              <a:rPr lang="en-US" sz="1200" dirty="0">
                <a:solidFill>
                  <a:schemeClr val="tx1">
                    <a:alpha val="70000"/>
                  </a:schemeClr>
                </a:solidFill>
              </a:rPr>
              <a:t>Title [title]</a:t>
            </a:r>
          </a:p>
          <a:p>
            <a:pPr marL="171450" indent="-171450">
              <a:lnSpc>
                <a:spcPct val="107000"/>
              </a:lnSpc>
              <a:spcBef>
                <a:spcPts val="0"/>
              </a:spcBef>
              <a:buFont typeface="Arial" panose="020B0604020202020204" pitchFamily="34" charset="0"/>
              <a:buChar char="•"/>
            </a:pPr>
            <a:r>
              <a:rPr lang="en-US" sz="1200" dirty="0">
                <a:solidFill>
                  <a:schemeClr val="tx1">
                    <a:alpha val="70000"/>
                  </a:schemeClr>
                </a:solidFill>
              </a:rPr>
              <a:t>Rating [rating]</a:t>
            </a:r>
          </a:p>
          <a:p>
            <a:pPr marL="171450" indent="-171450">
              <a:lnSpc>
                <a:spcPct val="107000"/>
              </a:lnSpc>
              <a:buFont typeface="Arial" panose="020B0604020202020204" pitchFamily="34" charset="0"/>
              <a:buChar char="•"/>
            </a:pPr>
            <a:r>
              <a:rPr lang="en-US" sz="1200" dirty="0">
                <a:solidFill>
                  <a:schemeClr val="tx1">
                    <a:alpha val="70000"/>
                  </a:schemeClr>
                </a:solidFill>
              </a:rPr>
              <a:t>Genres [genres]</a:t>
            </a:r>
          </a:p>
          <a:p>
            <a:pPr marL="171450" indent="-171450">
              <a:lnSpc>
                <a:spcPct val="107000"/>
              </a:lnSpc>
              <a:buFont typeface="Arial" panose="020B0604020202020204" pitchFamily="34" charset="0"/>
              <a:buChar char="•"/>
            </a:pPr>
            <a:r>
              <a:rPr lang="en-US" sz="1200" dirty="0">
                <a:solidFill>
                  <a:schemeClr val="tx1">
                    <a:alpha val="70000"/>
                  </a:schemeClr>
                </a:solidFill>
              </a:rPr>
              <a:t>Votes [votes]</a:t>
            </a:r>
          </a:p>
          <a:p>
            <a:pPr marL="171450" indent="-171450">
              <a:lnSpc>
                <a:spcPct val="107000"/>
              </a:lnSpc>
              <a:buFont typeface="Arial" panose="020B0604020202020204" pitchFamily="34" charset="0"/>
              <a:buChar char="•"/>
            </a:pPr>
            <a:r>
              <a:rPr lang="en-US" sz="1200" dirty="0">
                <a:solidFill>
                  <a:schemeClr val="tx1">
                    <a:alpha val="70000"/>
                  </a:schemeClr>
                </a:solidFill>
              </a:rPr>
              <a:t>Languages [languages] </a:t>
            </a:r>
          </a:p>
          <a:p>
            <a:pPr marL="171450" indent="-171450">
              <a:lnSpc>
                <a:spcPct val="107000"/>
              </a:lnSpc>
              <a:buFont typeface="Arial" panose="020B0604020202020204" pitchFamily="34" charset="0"/>
              <a:buChar char="•"/>
            </a:pPr>
            <a:r>
              <a:rPr lang="en-US" sz="1200" dirty="0">
                <a:solidFill>
                  <a:schemeClr val="tx1">
                    <a:alpha val="70000"/>
                  </a:schemeClr>
                </a:solidFill>
              </a:rPr>
              <a:t>Runtimes [runtimes]</a:t>
            </a:r>
          </a:p>
          <a:p>
            <a:pPr marL="171450" indent="-171450">
              <a:lnSpc>
                <a:spcPct val="107000"/>
              </a:lnSpc>
              <a:buFont typeface="Arial" panose="020B0604020202020204" pitchFamily="34" charset="0"/>
              <a:buChar char="•"/>
            </a:pPr>
            <a:r>
              <a:rPr lang="en-US" sz="1200" dirty="0">
                <a:solidFill>
                  <a:schemeClr val="tx1">
                    <a:alpha val="70000"/>
                  </a:schemeClr>
                </a:solidFill>
              </a:rPr>
              <a:t>Countries [countries] </a:t>
            </a:r>
          </a:p>
          <a:p>
            <a:pPr marL="171450" indent="-171450">
              <a:lnSpc>
                <a:spcPct val="107000"/>
              </a:lnSpc>
              <a:buFont typeface="Arial" panose="020B0604020202020204" pitchFamily="34" charset="0"/>
              <a:buChar char="•"/>
            </a:pPr>
            <a:r>
              <a:rPr lang="en-US" sz="1200" dirty="0">
                <a:solidFill>
                  <a:schemeClr val="tx1">
                    <a:alpha val="70000"/>
                  </a:schemeClr>
                </a:solidFill>
              </a:rPr>
              <a:t>Plot Outline [plot outline]</a:t>
            </a:r>
          </a:p>
          <a:p>
            <a:pPr marL="171450" indent="-171450">
              <a:lnSpc>
                <a:spcPct val="107000"/>
              </a:lnSpc>
              <a:buFont typeface="Arial" panose="020B0604020202020204" pitchFamily="34" charset="0"/>
              <a:buChar char="•"/>
            </a:pPr>
            <a:r>
              <a:rPr lang="en-US" sz="1200" dirty="0">
                <a:solidFill>
                  <a:schemeClr val="tx1">
                    <a:alpha val="70000"/>
                  </a:schemeClr>
                </a:solidFill>
              </a:rPr>
              <a:t>Director [director] </a:t>
            </a:r>
          </a:p>
          <a:p>
            <a:pPr marL="171450" indent="-171450">
              <a:lnSpc>
                <a:spcPct val="107000"/>
              </a:lnSpc>
              <a:buFont typeface="Arial" panose="020B0604020202020204" pitchFamily="34" charset="0"/>
              <a:buChar char="•"/>
            </a:pPr>
            <a:r>
              <a:rPr lang="en-US" sz="1200" dirty="0">
                <a:solidFill>
                  <a:schemeClr val="tx1">
                    <a:alpha val="70000"/>
                  </a:schemeClr>
                </a:solidFill>
              </a:rPr>
              <a:t>Year [year]</a:t>
            </a:r>
          </a:p>
          <a:p>
            <a:pPr marL="171450" indent="-171450">
              <a:lnSpc>
                <a:spcPct val="107000"/>
              </a:lnSpc>
              <a:buFont typeface="Arial" panose="020B0604020202020204" pitchFamily="34" charset="0"/>
              <a:buChar char="•"/>
            </a:pPr>
            <a:r>
              <a:rPr lang="en-US" sz="1200" dirty="0">
                <a:solidFill>
                  <a:schemeClr val="tx1">
                    <a:alpha val="70000"/>
                  </a:schemeClr>
                </a:solidFill>
              </a:rPr>
              <a:t>Writer [writer] </a:t>
            </a:r>
          </a:p>
          <a:p>
            <a:pPr marL="171450" indent="-171450">
              <a:lnSpc>
                <a:spcPct val="107000"/>
              </a:lnSpc>
              <a:buFont typeface="Arial" panose="020B0604020202020204" pitchFamily="34" charset="0"/>
              <a:buChar char="•"/>
            </a:pPr>
            <a:r>
              <a:rPr lang="en-US" sz="1200" dirty="0">
                <a:solidFill>
                  <a:schemeClr val="tx1">
                    <a:alpha val="70000"/>
                  </a:schemeClr>
                </a:solidFill>
              </a:rPr>
              <a:t>Producer [producer]</a:t>
            </a:r>
          </a:p>
          <a:p>
            <a:pPr marL="171450" indent="-171450">
              <a:lnSpc>
                <a:spcPct val="107000"/>
              </a:lnSpc>
              <a:buFont typeface="Arial" panose="020B0604020202020204" pitchFamily="34" charset="0"/>
              <a:buChar char="•"/>
            </a:pPr>
            <a:r>
              <a:rPr lang="en-US" sz="1200" dirty="0">
                <a:solidFill>
                  <a:schemeClr val="tx1">
                    <a:alpha val="70000"/>
                  </a:schemeClr>
                </a:solidFill>
              </a:rPr>
              <a:t>Composer [composer]</a:t>
            </a:r>
          </a:p>
          <a:p>
            <a:pPr marL="171450" indent="-171450">
              <a:lnSpc>
                <a:spcPct val="107000"/>
              </a:lnSpc>
              <a:buFont typeface="Arial" panose="020B0604020202020204" pitchFamily="34" charset="0"/>
              <a:buChar char="•"/>
            </a:pPr>
            <a:r>
              <a:rPr lang="en-US" sz="1200" dirty="0">
                <a:solidFill>
                  <a:schemeClr val="tx1">
                    <a:alpha val="70000"/>
                  </a:schemeClr>
                </a:solidFill>
              </a:rPr>
              <a:t>Cinematographer [cinematographer]</a:t>
            </a:r>
          </a:p>
          <a:p>
            <a:pPr marL="171450" indent="-171450">
              <a:lnSpc>
                <a:spcPct val="107000"/>
              </a:lnSpc>
              <a:buFont typeface="Arial" panose="020B0604020202020204" pitchFamily="34" charset="0"/>
              <a:buChar char="•"/>
            </a:pPr>
            <a:r>
              <a:rPr lang="en-US" sz="1200" dirty="0">
                <a:solidFill>
                  <a:schemeClr val="tx1">
                    <a:alpha val="70000"/>
                  </a:schemeClr>
                </a:solidFill>
              </a:rPr>
              <a:t>Editor [editor] </a:t>
            </a:r>
          </a:p>
          <a:p>
            <a:pPr marL="171450" indent="-171450">
              <a:lnSpc>
                <a:spcPct val="107000"/>
              </a:lnSpc>
              <a:buFont typeface="Arial" panose="020B0604020202020204" pitchFamily="34" charset="0"/>
              <a:buChar char="•"/>
            </a:pPr>
            <a:r>
              <a:rPr lang="en-US" sz="1200" dirty="0">
                <a:solidFill>
                  <a:schemeClr val="tx1">
                    <a:alpha val="70000"/>
                  </a:schemeClr>
                </a:solidFill>
              </a:rPr>
              <a:t>Editorial Department [editorial department</a:t>
            </a:r>
            <a:r>
              <a:rPr lang="en-US" sz="1200" dirty="0">
                <a:solidFill>
                  <a:schemeClr val="tx2">
                    <a:alpha val="70000"/>
                  </a:schemeClr>
                </a:solidFill>
              </a:rPr>
              <a:t>]</a:t>
            </a:r>
          </a:p>
        </p:txBody>
      </p:sp>
      <p:pic>
        <p:nvPicPr>
          <p:cNvPr id="14" name="Video 13">
            <a:hlinkClick r:id="" action="ppaction://media"/>
            <a:extLst>
              <a:ext uri="{FF2B5EF4-FFF2-40B4-BE49-F238E27FC236}">
                <a16:creationId xmlns:a16="http://schemas.microsoft.com/office/drawing/2014/main" id="{6878DC9F-A024-A554-EA6B-59196C33BE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0785987" y="5803490"/>
            <a:ext cx="1406012" cy="1054509"/>
          </a:xfrm>
          <a:prstGeom prst="rect">
            <a:avLst/>
          </a:prstGeom>
        </p:spPr>
      </p:pic>
    </p:spTree>
    <p:extLst>
      <p:ext uri="{BB962C8B-B14F-4D97-AF65-F5344CB8AC3E}">
        <p14:creationId xmlns:p14="http://schemas.microsoft.com/office/powerpoint/2010/main" val="2067989260"/>
      </p:ext>
    </p:extLst>
  </p:cSld>
  <p:clrMapOvr>
    <a:masterClrMapping/>
  </p:clrMapOvr>
  <mc:AlternateContent xmlns:mc="http://schemas.openxmlformats.org/markup-compatibility/2006">
    <mc:Choice xmlns:p14="http://schemas.microsoft.com/office/powerpoint/2010/main" Requires="p14">
      <p:transition spd="slow" p14:dur="2000" advTm="6427"/>
    </mc:Choice>
    <mc:Fallback>
      <p:transition spd="slow" advTm="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5C4F-11EB-C77E-CA12-5B71CBF893AB}"/>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8530EB6-F37F-644C-154D-0CF5E0AF85F9}"/>
              </a:ext>
            </a:extLst>
          </p:cNvPr>
          <p:cNvSpPr>
            <a:spLocks noGrp="1"/>
          </p:cNvSpPr>
          <p:nvPr>
            <p:ph idx="1"/>
          </p:nvPr>
        </p:nvSpPr>
        <p:spPr/>
        <p:txBody>
          <a:bodyPr>
            <a:normAutofit/>
          </a:bodyPr>
          <a:lstStyle/>
          <a:p>
            <a:r>
              <a:rPr lang="en-US" dirty="0"/>
              <a:t>Identified genres and determined which one to use for prediction modeling</a:t>
            </a:r>
          </a:p>
        </p:txBody>
      </p:sp>
      <p:pic>
        <p:nvPicPr>
          <p:cNvPr id="4" name="Video 3">
            <a:hlinkClick r:id="" action="ppaction://media"/>
            <a:extLst>
              <a:ext uri="{FF2B5EF4-FFF2-40B4-BE49-F238E27FC236}">
                <a16:creationId xmlns:a16="http://schemas.microsoft.com/office/drawing/2014/main" id="{3EB3669F-8B3D-335C-E564-04F9502AF30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0900697" y="5889522"/>
            <a:ext cx="1291302" cy="968477"/>
          </a:xfrm>
          <a:prstGeom prst="rect">
            <a:avLst/>
          </a:prstGeom>
        </p:spPr>
      </p:pic>
    </p:spTree>
    <p:extLst>
      <p:ext uri="{BB962C8B-B14F-4D97-AF65-F5344CB8AC3E}">
        <p14:creationId xmlns:p14="http://schemas.microsoft.com/office/powerpoint/2010/main" val="162859851"/>
      </p:ext>
    </p:extLst>
  </p:cSld>
  <p:clrMapOvr>
    <a:masterClrMapping/>
  </p:clrMapOvr>
  <mc:AlternateContent xmlns:mc="http://schemas.openxmlformats.org/markup-compatibility/2006">
    <mc:Choice xmlns:p14="http://schemas.microsoft.com/office/powerpoint/2010/main" Requires="p14">
      <p:transition spd="slow" p14:dur="2000" advTm="18747"/>
    </mc:Choice>
    <mc:Fallback>
      <p:transition spd="slow" advTm="18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B869-6024-48E8-6D62-2EB30DB81142}"/>
              </a:ext>
            </a:extLst>
          </p:cNvPr>
          <p:cNvSpPr>
            <a:spLocks noGrp="1"/>
          </p:cNvSpPr>
          <p:nvPr>
            <p:ph type="title"/>
          </p:nvPr>
        </p:nvSpPr>
        <p:spPr/>
        <p:txBody>
          <a:bodyPr>
            <a:normAutofit fontScale="90000"/>
          </a:bodyPr>
          <a:lstStyle/>
          <a:p>
            <a:r>
              <a:rPr lang="en-US" dirty="0"/>
              <a:t>Unique Genres &amp; Movies Per Each</a:t>
            </a:r>
            <a:br>
              <a:rPr lang="en-US" dirty="0"/>
            </a:br>
            <a:r>
              <a:rPr lang="en-US" sz="4000" dirty="0"/>
              <a:t>21 Total Genres</a:t>
            </a:r>
          </a:p>
        </p:txBody>
      </p:sp>
      <p:pic>
        <p:nvPicPr>
          <p:cNvPr id="5" name="Picture 4">
            <a:extLst>
              <a:ext uri="{FF2B5EF4-FFF2-40B4-BE49-F238E27FC236}">
                <a16:creationId xmlns:a16="http://schemas.microsoft.com/office/drawing/2014/main" id="{C4CD12BF-2414-51A0-E3A8-6FC1BD62DFE5}"/>
              </a:ext>
            </a:extLst>
          </p:cNvPr>
          <p:cNvPicPr>
            <a:picLocks noChangeAspect="1"/>
          </p:cNvPicPr>
          <p:nvPr/>
        </p:nvPicPr>
        <p:blipFill>
          <a:blip r:embed="rId5"/>
          <a:stretch>
            <a:fillRect/>
          </a:stretch>
        </p:blipFill>
        <p:spPr>
          <a:xfrm>
            <a:off x="1047750" y="2218195"/>
            <a:ext cx="10096500" cy="3552825"/>
          </a:xfrm>
          <a:prstGeom prst="rect">
            <a:avLst/>
          </a:prstGeom>
        </p:spPr>
      </p:pic>
      <p:pic>
        <p:nvPicPr>
          <p:cNvPr id="4" name="Video 3">
            <a:hlinkClick r:id="" action="ppaction://media"/>
            <a:extLst>
              <a:ext uri="{FF2B5EF4-FFF2-40B4-BE49-F238E27FC236}">
                <a16:creationId xmlns:a16="http://schemas.microsoft.com/office/drawing/2014/main" id="{2B7FDD89-EF58-7AC9-A02B-D2DF483FE15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982632" y="5950974"/>
            <a:ext cx="1209367" cy="907026"/>
          </a:xfrm>
          <a:prstGeom prst="rect">
            <a:avLst/>
          </a:prstGeom>
        </p:spPr>
      </p:pic>
    </p:spTree>
    <p:extLst>
      <p:ext uri="{BB962C8B-B14F-4D97-AF65-F5344CB8AC3E}">
        <p14:creationId xmlns:p14="http://schemas.microsoft.com/office/powerpoint/2010/main" val="3267743585"/>
      </p:ext>
    </p:extLst>
  </p:cSld>
  <p:clrMapOvr>
    <a:masterClrMapping/>
  </p:clrMapOvr>
  <mc:AlternateContent xmlns:mc="http://schemas.openxmlformats.org/markup-compatibility/2006">
    <mc:Choice xmlns:p14="http://schemas.microsoft.com/office/powerpoint/2010/main" Requires="p14">
      <p:transition spd="slow" p14:dur="2000" advTm="54763"/>
    </mc:Choice>
    <mc:Fallback>
      <p:transition spd="slow" advTm="54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5C4F-11EB-C77E-CA12-5B71CBF893AB}"/>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8530EB6-F37F-644C-154D-0CF5E0AF85F9}"/>
              </a:ext>
            </a:extLst>
          </p:cNvPr>
          <p:cNvSpPr>
            <a:spLocks noGrp="1"/>
          </p:cNvSpPr>
          <p:nvPr>
            <p:ph idx="1"/>
          </p:nvPr>
        </p:nvSpPr>
        <p:spPr/>
        <p:txBody>
          <a:bodyPr>
            <a:normAutofit/>
          </a:bodyPr>
          <a:lstStyle/>
          <a:p>
            <a:r>
              <a:rPr lang="en-US" dirty="0"/>
              <a:t>Dropped null values from dataset</a:t>
            </a:r>
          </a:p>
          <a:p>
            <a:r>
              <a:rPr lang="en-US" dirty="0"/>
              <a:t>Reclassified ratings</a:t>
            </a:r>
          </a:p>
          <a:p>
            <a:r>
              <a:rPr lang="en-US" dirty="0"/>
              <a:t>Created six fields for regression</a:t>
            </a:r>
          </a:p>
          <a:p>
            <a:r>
              <a:rPr lang="en-US" dirty="0"/>
              <a:t>Selected subset of four movies for validating prediction accuracy</a:t>
            </a:r>
          </a:p>
          <a:p>
            <a:r>
              <a:rPr lang="en-US" dirty="0"/>
              <a:t>Ranges created for numeric features</a:t>
            </a:r>
          </a:p>
        </p:txBody>
      </p:sp>
      <p:pic>
        <p:nvPicPr>
          <p:cNvPr id="9" name="Video 8">
            <a:hlinkClick r:id="" action="ppaction://media"/>
            <a:extLst>
              <a:ext uri="{FF2B5EF4-FFF2-40B4-BE49-F238E27FC236}">
                <a16:creationId xmlns:a16="http://schemas.microsoft.com/office/drawing/2014/main" id="{4CCF00CC-69D6-B544-9CDF-D9FAB7D8F6E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0982632" y="5950974"/>
            <a:ext cx="1209367" cy="907026"/>
          </a:xfrm>
          <a:prstGeom prst="rect">
            <a:avLst/>
          </a:prstGeom>
        </p:spPr>
      </p:pic>
    </p:spTree>
    <p:extLst>
      <p:ext uri="{BB962C8B-B14F-4D97-AF65-F5344CB8AC3E}">
        <p14:creationId xmlns:p14="http://schemas.microsoft.com/office/powerpoint/2010/main" val="3364982680"/>
      </p:ext>
    </p:extLst>
  </p:cSld>
  <p:clrMapOvr>
    <a:masterClrMapping/>
  </p:clrMapOvr>
  <mc:AlternateContent xmlns:mc="http://schemas.openxmlformats.org/markup-compatibility/2006">
    <mc:Choice xmlns:p14="http://schemas.microsoft.com/office/powerpoint/2010/main" Requires="p14">
      <p:transition spd="slow" p14:dur="2000" advTm="152752"/>
    </mc:Choice>
    <mc:Fallback>
      <p:transition spd="slow" advTm="152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Frame 61">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63">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ame 65">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63867-CE14-CC42-9F4B-5CFABDD81553}"/>
              </a:ext>
            </a:extLst>
          </p:cNvPr>
          <p:cNvSpPr>
            <a:spLocks noGrp="1"/>
          </p:cNvSpPr>
          <p:nvPr>
            <p:ph type="title"/>
          </p:nvPr>
        </p:nvSpPr>
        <p:spPr>
          <a:xfrm>
            <a:off x="838200" y="857251"/>
            <a:ext cx="4337808" cy="2076450"/>
          </a:xfrm>
        </p:spPr>
        <p:txBody>
          <a:bodyPr vert="horz" lIns="91440" tIns="45720" rIns="91440" bIns="45720" rtlCol="0" anchor="b">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4 Movies for Subset</a:t>
            </a:r>
          </a:p>
        </p:txBody>
      </p:sp>
      <p:sp>
        <p:nvSpPr>
          <p:cNvPr id="16" name="Content Placeholder 15">
            <a:extLst>
              <a:ext uri="{FF2B5EF4-FFF2-40B4-BE49-F238E27FC236}">
                <a16:creationId xmlns:a16="http://schemas.microsoft.com/office/drawing/2014/main" id="{EB525238-3DD5-79CD-1A27-869DE0F59495}"/>
              </a:ext>
            </a:extLst>
          </p:cNvPr>
          <p:cNvSpPr>
            <a:spLocks noGrp="1"/>
          </p:cNvSpPr>
          <p:nvPr>
            <p:ph sz="half" idx="1"/>
          </p:nvPr>
        </p:nvSpPr>
        <p:spPr>
          <a:xfrm>
            <a:off x="838199" y="3190875"/>
            <a:ext cx="4836737" cy="2986087"/>
          </a:xfrm>
        </p:spPr>
        <p:txBody>
          <a:bodyPr vert="horz" lIns="91440" tIns="45720" rIns="91440" bIns="45720" rtlCol="0">
            <a:normAutofit/>
          </a:bodyPr>
          <a:lstStyle/>
          <a:p>
            <a:pPr>
              <a:lnSpc>
                <a:spcPct val="100000"/>
              </a:lnSpc>
            </a:pPr>
            <a:r>
              <a:rPr lang="en-US" sz="1800" dirty="0">
                <a:solidFill>
                  <a:schemeClr val="tx2">
                    <a:alpha val="60000"/>
                  </a:schemeClr>
                </a:solidFill>
              </a:rPr>
              <a:t>Movie selection was subjective decision</a:t>
            </a:r>
          </a:p>
          <a:p>
            <a:pPr>
              <a:lnSpc>
                <a:spcPct val="100000"/>
              </a:lnSpc>
            </a:pPr>
            <a:r>
              <a:rPr lang="en-US" sz="1800" dirty="0">
                <a:solidFill>
                  <a:schemeClr val="tx2">
                    <a:alpha val="60000"/>
                  </a:schemeClr>
                </a:solidFill>
              </a:rPr>
              <a:t>Movie titles:</a:t>
            </a:r>
          </a:p>
          <a:p>
            <a:pPr>
              <a:lnSpc>
                <a:spcPct val="100000"/>
              </a:lnSpc>
            </a:pPr>
            <a:r>
              <a:rPr lang="en-US" sz="1800" i="1" dirty="0">
                <a:solidFill>
                  <a:schemeClr val="tx2">
                    <a:alpha val="60000"/>
                  </a:schemeClr>
                </a:solidFill>
              </a:rPr>
              <a:t>Deadfall</a:t>
            </a:r>
          </a:p>
          <a:p>
            <a:pPr>
              <a:lnSpc>
                <a:spcPct val="100000"/>
              </a:lnSpc>
            </a:pPr>
            <a:r>
              <a:rPr lang="en-US" sz="1800" i="1" dirty="0">
                <a:solidFill>
                  <a:schemeClr val="tx2">
                    <a:alpha val="60000"/>
                  </a:schemeClr>
                </a:solidFill>
              </a:rPr>
              <a:t>The Runner</a:t>
            </a:r>
          </a:p>
          <a:p>
            <a:pPr>
              <a:lnSpc>
                <a:spcPct val="100000"/>
              </a:lnSpc>
            </a:pPr>
            <a:r>
              <a:rPr lang="en-US" sz="1800" i="1" dirty="0">
                <a:solidFill>
                  <a:schemeClr val="tx2">
                    <a:alpha val="60000"/>
                  </a:schemeClr>
                </a:solidFill>
              </a:rPr>
              <a:t>It Could Happen to You</a:t>
            </a:r>
          </a:p>
          <a:p>
            <a:pPr>
              <a:lnSpc>
                <a:spcPct val="100000"/>
              </a:lnSpc>
            </a:pPr>
            <a:r>
              <a:rPr lang="en-US" sz="1800" i="1" dirty="0">
                <a:solidFill>
                  <a:schemeClr val="tx2">
                    <a:alpha val="60000"/>
                  </a:schemeClr>
                </a:solidFill>
              </a:rPr>
              <a:t>City of Angels</a:t>
            </a:r>
          </a:p>
        </p:txBody>
      </p:sp>
      <p:pic>
        <p:nvPicPr>
          <p:cNvPr id="12" name="Picture 11" descr="A group of people posing for the camera&#10;&#10;Description automatically generated with medium confidence">
            <a:extLst>
              <a:ext uri="{FF2B5EF4-FFF2-40B4-BE49-F238E27FC236}">
                <a16:creationId xmlns:a16="http://schemas.microsoft.com/office/drawing/2014/main" id="{13FA2A86-C181-3E84-F440-92AB5C3A9F0C}"/>
              </a:ext>
            </a:extLst>
          </p:cNvPr>
          <p:cNvPicPr>
            <a:picLocks noChangeAspect="1"/>
          </p:cNvPicPr>
          <p:nvPr/>
        </p:nvPicPr>
        <p:blipFill rotWithShape="1">
          <a:blip r:embed="rId5">
            <a:alphaModFix amt="90000"/>
          </a:blip>
          <a:srcRect t="6040" r="2" b="23964"/>
          <a:stretch/>
        </p:blipFill>
        <p:spPr>
          <a:xfrm>
            <a:off x="5845527" y="897621"/>
            <a:ext cx="2520651" cy="2518582"/>
          </a:xfrm>
          <a:prstGeom prst="rect">
            <a:avLst/>
          </a:prstGeom>
        </p:spPr>
      </p:pic>
      <p:pic>
        <p:nvPicPr>
          <p:cNvPr id="6" name="Content Placeholder 5" descr="A person in a suit holding a sign&#10;&#10;Description automatically generated with medium confidence">
            <a:extLst>
              <a:ext uri="{FF2B5EF4-FFF2-40B4-BE49-F238E27FC236}">
                <a16:creationId xmlns:a16="http://schemas.microsoft.com/office/drawing/2014/main" id="{7BADAD4A-9BF5-9938-B428-678551FBED34}"/>
              </a:ext>
            </a:extLst>
          </p:cNvPr>
          <p:cNvPicPr>
            <a:picLocks noChangeAspect="1"/>
          </p:cNvPicPr>
          <p:nvPr/>
        </p:nvPicPr>
        <p:blipFill rotWithShape="1">
          <a:blip r:embed="rId6">
            <a:alphaModFix amt="90000"/>
          </a:blip>
          <a:srcRect r="2" b="27639"/>
          <a:stretch/>
        </p:blipFill>
        <p:spPr>
          <a:xfrm>
            <a:off x="8714895" y="897621"/>
            <a:ext cx="2523368" cy="2518582"/>
          </a:xfrm>
          <a:prstGeom prst="rect">
            <a:avLst/>
          </a:prstGeom>
        </p:spPr>
      </p:pic>
      <p:pic>
        <p:nvPicPr>
          <p:cNvPr id="10" name="Content Placeholder 9" descr="Two people&#10;&#10;Description automatically generated with low confidence">
            <a:extLst>
              <a:ext uri="{FF2B5EF4-FFF2-40B4-BE49-F238E27FC236}">
                <a16:creationId xmlns:a16="http://schemas.microsoft.com/office/drawing/2014/main" id="{A1FBC66D-D881-9D46-1835-72128A534416}"/>
              </a:ext>
            </a:extLst>
          </p:cNvPr>
          <p:cNvPicPr>
            <a:picLocks noGrp="1" noChangeAspect="1"/>
          </p:cNvPicPr>
          <p:nvPr>
            <p:ph sz="half" idx="2"/>
          </p:nvPr>
        </p:nvPicPr>
        <p:blipFill rotWithShape="1">
          <a:blip r:embed="rId7">
            <a:alphaModFix amt="90000"/>
          </a:blip>
          <a:srcRect t="10510" b="18040"/>
          <a:stretch/>
        </p:blipFill>
        <p:spPr>
          <a:xfrm>
            <a:off x="5845533" y="3507341"/>
            <a:ext cx="2520639" cy="2518582"/>
          </a:xfrm>
          <a:prstGeom prst="rect">
            <a:avLst/>
          </a:prstGeom>
        </p:spPr>
      </p:pic>
      <p:pic>
        <p:nvPicPr>
          <p:cNvPr id="8" name="Picture 7" descr="A person and person kissing&#10;&#10;Description automatically generated with low confidence">
            <a:extLst>
              <a:ext uri="{FF2B5EF4-FFF2-40B4-BE49-F238E27FC236}">
                <a16:creationId xmlns:a16="http://schemas.microsoft.com/office/drawing/2014/main" id="{6FFCDC1C-43CE-B3E1-B7F1-A3A71969CDF7}"/>
              </a:ext>
            </a:extLst>
          </p:cNvPr>
          <p:cNvPicPr>
            <a:picLocks noChangeAspect="1"/>
          </p:cNvPicPr>
          <p:nvPr/>
        </p:nvPicPr>
        <p:blipFill rotWithShape="1">
          <a:blip r:embed="rId8">
            <a:alphaModFix amt="90000"/>
          </a:blip>
          <a:srcRect r="2065" b="-3"/>
          <a:stretch/>
        </p:blipFill>
        <p:spPr>
          <a:xfrm>
            <a:off x="8716268" y="3507341"/>
            <a:ext cx="2520622" cy="2518582"/>
          </a:xfrm>
          <a:prstGeom prst="rect">
            <a:avLst/>
          </a:prstGeom>
        </p:spPr>
      </p:pic>
      <p:pic>
        <p:nvPicPr>
          <p:cNvPr id="18" name="Video 17">
            <a:hlinkClick r:id="" action="ppaction://media"/>
            <a:extLst>
              <a:ext uri="{FF2B5EF4-FFF2-40B4-BE49-F238E27FC236}">
                <a16:creationId xmlns:a16="http://schemas.microsoft.com/office/drawing/2014/main" id="{E9EF671E-515A-5EB8-9015-9A733C6EA46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11110452" y="6046838"/>
            <a:ext cx="1081547" cy="811161"/>
          </a:xfrm>
          <a:prstGeom prst="rect">
            <a:avLst/>
          </a:prstGeom>
        </p:spPr>
      </p:pic>
    </p:spTree>
    <p:extLst>
      <p:ext uri="{BB962C8B-B14F-4D97-AF65-F5344CB8AC3E}">
        <p14:creationId xmlns:p14="http://schemas.microsoft.com/office/powerpoint/2010/main" val="2918747371"/>
      </p:ext>
    </p:extLst>
  </p:cSld>
  <p:clrMapOvr>
    <a:masterClrMapping/>
  </p:clrMapOvr>
  <mc:AlternateContent xmlns:mc="http://schemas.openxmlformats.org/markup-compatibility/2006">
    <mc:Choice xmlns:p14="http://schemas.microsoft.com/office/powerpoint/2010/main" Requires="p14">
      <p:transition spd="slow" p14:dur="2000" advTm="14496"/>
    </mc:Choice>
    <mc:Fallback>
      <p:transition spd="slow" advTm="14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theme/theme1.xml><?xml version="1.0" encoding="utf-8"?>
<a:theme xmlns:a="http://schemas.openxmlformats.org/drawingml/2006/main" name="LuminousVTI">
  <a:themeElements>
    <a:clrScheme name="AnalogousFromLightSeedLeftStep">
      <a:dk1>
        <a:srgbClr val="000000"/>
      </a:dk1>
      <a:lt1>
        <a:srgbClr val="FFFFFF"/>
      </a:lt1>
      <a:dk2>
        <a:srgbClr val="252441"/>
      </a:dk2>
      <a:lt2>
        <a:srgbClr val="E3E2E8"/>
      </a:lt2>
      <a:accent1>
        <a:srgbClr val="9CA57D"/>
      </a:accent1>
      <a:accent2>
        <a:srgbClr val="ABA175"/>
      </a:accent2>
      <a:accent3>
        <a:srgbClr val="BD9A84"/>
      </a:accent3>
      <a:accent4>
        <a:srgbClr val="BA7F80"/>
      </a:accent4>
      <a:accent5>
        <a:srgbClr val="C491A7"/>
      </a:accent5>
      <a:accent6>
        <a:srgbClr val="BA7FB1"/>
      </a:accent6>
      <a:hlink>
        <a:srgbClr val="7969AE"/>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TotalTime>
  <Words>2362</Words>
  <Application>Microsoft Office PowerPoint</Application>
  <PresentationFormat>Widescreen</PresentationFormat>
  <Paragraphs>140</Paragraphs>
  <Slides>16</Slides>
  <Notes>15</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Next LT Pro</vt:lpstr>
      <vt:lpstr>Calibri</vt:lpstr>
      <vt:lpstr>Sabon Next LT</vt:lpstr>
      <vt:lpstr>Wingdings</vt:lpstr>
      <vt:lpstr>LuminousVTI</vt:lpstr>
      <vt:lpstr>Nic Cage  Movie Rating Prediction</vt:lpstr>
      <vt:lpstr>Introduction</vt:lpstr>
      <vt:lpstr>Business Problem</vt:lpstr>
      <vt:lpstr>Data Explanation</vt:lpstr>
      <vt:lpstr>Features:</vt:lpstr>
      <vt:lpstr>Methods</vt:lpstr>
      <vt:lpstr>Unique Genres &amp; Movies Per Each 21 Total Genres</vt:lpstr>
      <vt:lpstr>Methods</vt:lpstr>
      <vt:lpstr>4 Movies for Subset</vt:lpstr>
      <vt:lpstr>Analysis</vt:lpstr>
      <vt:lpstr>Model Accuracy Mean of model accuracy: 72.5% Variance of model accuracy: 3.40%</vt:lpstr>
      <vt:lpstr>PowerPoint Presentation</vt:lpstr>
      <vt:lpstr>Conclusion</vt:lpstr>
      <vt:lpstr>Future Uses/Implementation Plan</vt:lpstr>
      <vt:lpstr>Ethics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Trish Girmus</dc:creator>
  <cp:lastModifiedBy>Trish Girmus</cp:lastModifiedBy>
  <cp:revision>29</cp:revision>
  <dcterms:created xsi:type="dcterms:W3CDTF">2022-06-03T04:48:58Z</dcterms:created>
  <dcterms:modified xsi:type="dcterms:W3CDTF">2022-06-03T20:54:05Z</dcterms:modified>
</cp:coreProperties>
</file>